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86" r:id="rId6"/>
    <p:sldId id="287" r:id="rId7"/>
    <p:sldId id="261" r:id="rId8"/>
    <p:sldId id="262" r:id="rId9"/>
    <p:sldId id="298" r:id="rId10"/>
    <p:sldId id="299" r:id="rId11"/>
    <p:sldId id="290" r:id="rId12"/>
    <p:sldId id="301" r:id="rId13"/>
    <p:sldId id="300" r:id="rId14"/>
    <p:sldId id="302" r:id="rId15"/>
    <p:sldId id="303" r:id="rId16"/>
    <p:sldId id="304" r:id="rId17"/>
    <p:sldId id="305" r:id="rId18"/>
    <p:sldId id="288" r:id="rId19"/>
    <p:sldId id="293" r:id="rId20"/>
    <p:sldId id="306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2" autoAdjust="0"/>
    <p:restoredTop sz="94899" autoAdjust="0"/>
  </p:normalViewPr>
  <p:slideViewPr>
    <p:cSldViewPr snapToGrid="0" snapToObjects="1" showGuides="1">
      <p:cViewPr>
        <p:scale>
          <a:sx n="82" d="100"/>
          <a:sy n="82" d="100"/>
        </p:scale>
        <p:origin x="272" y="30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vee\OneDrive\Desktop\Excel%20project_Naveen_kumar\AstroSage%20Analysis%20by%20Nave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 Analysis by Naveen.xlsx]Pivot!TimeOverCalls</c:name>
    <c:fmtId val="5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Call Distribution count across Hours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578696177354758E-2"/>
          <c:y val="0.12872392920298037"/>
          <c:w val="0.92802096959884084"/>
          <c:h val="0.762554316127150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Pivot!$AA$16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Pivot!$Z$17:$Z$40</c:f>
              <c:strCache>
                <c:ptCount val="24"/>
                <c:pt idx="0">
                  <c:v>00</c:v>
                </c:pt>
                <c:pt idx="1">
                  <c:v>01</c:v>
                </c:pt>
                <c:pt idx="2">
                  <c:v>02</c:v>
                </c:pt>
                <c:pt idx="3">
                  <c:v>03</c:v>
                </c:pt>
                <c:pt idx="4">
                  <c:v>04</c:v>
                </c:pt>
                <c:pt idx="5">
                  <c:v>05</c:v>
                </c:pt>
                <c:pt idx="6">
                  <c:v>06</c:v>
                </c:pt>
                <c:pt idx="7">
                  <c:v>07</c:v>
                </c:pt>
                <c:pt idx="8">
                  <c:v>08</c:v>
                </c:pt>
                <c:pt idx="9">
                  <c:v>09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Pivot!$AA$17:$AA$40</c:f>
              <c:numCache>
                <c:formatCode>General</c:formatCode>
                <c:ptCount val="24"/>
                <c:pt idx="0">
                  <c:v>226</c:v>
                </c:pt>
                <c:pt idx="1">
                  <c:v>304</c:v>
                </c:pt>
                <c:pt idx="2">
                  <c:v>560</c:v>
                </c:pt>
                <c:pt idx="3">
                  <c:v>856</c:v>
                </c:pt>
                <c:pt idx="4">
                  <c:v>1153</c:v>
                </c:pt>
                <c:pt idx="5">
                  <c:v>1438</c:v>
                </c:pt>
                <c:pt idx="6">
                  <c:v>1855</c:v>
                </c:pt>
                <c:pt idx="7">
                  <c:v>1664</c:v>
                </c:pt>
                <c:pt idx="8">
                  <c:v>1875</c:v>
                </c:pt>
                <c:pt idx="9">
                  <c:v>1673</c:v>
                </c:pt>
                <c:pt idx="10">
                  <c:v>1704</c:v>
                </c:pt>
                <c:pt idx="11">
                  <c:v>1472</c:v>
                </c:pt>
                <c:pt idx="12">
                  <c:v>1591</c:v>
                </c:pt>
                <c:pt idx="13">
                  <c:v>1574</c:v>
                </c:pt>
                <c:pt idx="14">
                  <c:v>1673</c:v>
                </c:pt>
                <c:pt idx="15">
                  <c:v>1747</c:v>
                </c:pt>
                <c:pt idx="16">
                  <c:v>1773</c:v>
                </c:pt>
                <c:pt idx="17">
                  <c:v>1443</c:v>
                </c:pt>
                <c:pt idx="18">
                  <c:v>1099</c:v>
                </c:pt>
                <c:pt idx="19">
                  <c:v>912</c:v>
                </c:pt>
                <c:pt idx="20">
                  <c:v>553</c:v>
                </c:pt>
                <c:pt idx="21">
                  <c:v>347</c:v>
                </c:pt>
                <c:pt idx="22">
                  <c:v>268</c:v>
                </c:pt>
                <c:pt idx="23">
                  <c:v>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4F-4515-8085-91CB700B7F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9298688"/>
        <c:axId val="869298272"/>
      </c:barChart>
      <c:catAx>
        <c:axId val="86929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69298272"/>
        <c:crosses val="autoZero"/>
        <c:auto val="1"/>
        <c:lblAlgn val="ctr"/>
        <c:lblOffset val="100"/>
        <c:noMultiLvlLbl val="0"/>
      </c:catAx>
      <c:valAx>
        <c:axId val="869298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6929868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92813657772772651"/>
          <c:y val="0.18336759988334791"/>
          <c:w val="5.8893252335473142E-2"/>
          <c:h val="0.129051472732575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8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pc="-10" dirty="0"/>
              <a:t>AstroSage</a:t>
            </a:r>
            <a:r>
              <a:rPr lang="en-IN" spc="-215" dirty="0"/>
              <a:t> </a:t>
            </a:r>
            <a:r>
              <a:rPr lang="en-IN" spc="-10" dirty="0"/>
              <a:t>Analysis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ANKAM NAVEEN KUMAR</a:t>
            </a:r>
          </a:p>
        </p:txBody>
      </p:sp>
      <p:pic>
        <p:nvPicPr>
          <p:cNvPr id="1030" name="Picture 6" descr="AstroSage.com">
            <a:extLst>
              <a:ext uri="{FF2B5EF4-FFF2-40B4-BE49-F238E27FC236}">
                <a16:creationId xmlns:a16="http://schemas.microsoft.com/office/drawing/2014/main" id="{28876028-49B1-61A2-06A2-1CACE3F98F7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10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9B50-0F95-DEAA-7C8E-4B29DC05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10208"/>
            <a:ext cx="9222582" cy="854211"/>
          </a:xfrm>
        </p:spPr>
        <p:txBody>
          <a:bodyPr/>
          <a:lstStyle/>
          <a:p>
            <a:r>
              <a:rPr lang="en-US" sz="5000" dirty="0"/>
              <a:t>Analysis</a:t>
            </a:r>
            <a:r>
              <a:rPr lang="en-US" sz="5000" spc="-75" dirty="0"/>
              <a:t> </a:t>
            </a:r>
            <a:r>
              <a:rPr lang="en-US" sz="5000" dirty="0"/>
              <a:t>of</a:t>
            </a:r>
            <a:r>
              <a:rPr lang="en-US" sz="5000" spc="-80" dirty="0"/>
              <a:t> </a:t>
            </a:r>
            <a:r>
              <a:rPr lang="en-US" sz="5000" dirty="0"/>
              <a:t>calls</a:t>
            </a:r>
            <a:r>
              <a:rPr lang="en-US" sz="5000" spc="-70" dirty="0"/>
              <a:t> </a:t>
            </a:r>
            <a:r>
              <a:rPr lang="en-US" sz="5000" dirty="0"/>
              <a:t>on</a:t>
            </a:r>
            <a:r>
              <a:rPr lang="en-US" sz="5000" spc="-70" dirty="0"/>
              <a:t> </a:t>
            </a:r>
            <a:r>
              <a:rPr lang="en-US" sz="5000" dirty="0"/>
              <a:t>each</a:t>
            </a:r>
            <a:r>
              <a:rPr lang="en-US" sz="5000" spc="-75" dirty="0"/>
              <a:t> </a:t>
            </a:r>
            <a:r>
              <a:rPr lang="en-US" sz="5000" spc="-25" dirty="0"/>
              <a:t>day</a:t>
            </a:r>
            <a:endParaRPr lang="en-IN" sz="5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D76C73-47EE-EE6F-4961-15141356C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61" y="1250156"/>
            <a:ext cx="4145884" cy="50649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8D32-81FB-9610-5BAB-E17506C2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EF87-C3C3-CB81-C259-EB5A22CE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370E91-629D-1EED-731C-96CDD736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E2F61-1624-E018-59DB-DCDA8DC611D6}"/>
              </a:ext>
            </a:extLst>
          </p:cNvPr>
          <p:cNvSpPr txBox="1"/>
          <p:nvPr/>
        </p:nvSpPr>
        <p:spPr>
          <a:xfrm>
            <a:off x="4531955" y="1308014"/>
            <a:ext cx="6275783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0" dirty="0">
                <a:cs typeface="Calibri"/>
              </a:rPr>
              <a:t>Total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Calls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recorded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on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daily</a:t>
            </a:r>
            <a:r>
              <a:rPr lang="en-US" spc="-50" dirty="0">
                <a:cs typeface="Calibri"/>
              </a:rPr>
              <a:t> </a:t>
            </a:r>
            <a:r>
              <a:rPr lang="en-US" dirty="0">
                <a:cs typeface="Calibri"/>
              </a:rPr>
              <a:t>basis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to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check</a:t>
            </a:r>
            <a:r>
              <a:rPr lang="en-US" spc="-45" dirty="0">
                <a:cs typeface="Calibri"/>
              </a:rPr>
              <a:t> </a:t>
            </a:r>
            <a:r>
              <a:rPr lang="en-US" dirty="0">
                <a:cs typeface="Calibri"/>
              </a:rPr>
              <a:t>the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workload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of</a:t>
            </a:r>
            <a:r>
              <a:rPr lang="en-US" spc="-55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Agents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A0DFB-12D9-9A3C-19DC-5EA5A6AD233B}"/>
              </a:ext>
            </a:extLst>
          </p:cNvPr>
          <p:cNvSpPr txBox="1"/>
          <p:nvPr/>
        </p:nvSpPr>
        <p:spPr>
          <a:xfrm>
            <a:off x="4531955" y="1852095"/>
            <a:ext cx="6097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total of </a:t>
            </a:r>
            <a:r>
              <a:rPr lang="en-US" b="1" dirty="0"/>
              <a:t>8,508 calls</a:t>
            </a:r>
            <a:r>
              <a:rPr lang="en-US" dirty="0"/>
              <a:t> were received, including failed, busy, and incomplete 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highest call volumes were recorded on </a:t>
            </a:r>
            <a:r>
              <a:rPr lang="en-US" b="1" dirty="0"/>
              <a:t>10th and 11th December 2023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 peak days, about </a:t>
            </a:r>
            <a:r>
              <a:rPr lang="en-US" b="1" dirty="0"/>
              <a:t>45% of calls were completed</a:t>
            </a:r>
            <a:r>
              <a:rPr lang="en-US" dirty="0"/>
              <a:t>, and on average, </a:t>
            </a:r>
            <a:r>
              <a:rPr lang="en-US" b="1" dirty="0"/>
              <a:t>2 calls per agent per day</a:t>
            </a:r>
            <a:r>
              <a:rPr lang="en-US" dirty="0"/>
              <a:t> were handled.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26D3F-F767-9CA4-D904-9C17A10A31B3}"/>
              </a:ext>
            </a:extLst>
          </p:cNvPr>
          <p:cNvSpPr txBox="1"/>
          <p:nvPr/>
        </p:nvSpPr>
        <p:spPr>
          <a:xfrm>
            <a:off x="4710548" y="3888942"/>
            <a:ext cx="6097190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IN" sz="2000" b="1" spc="-10" dirty="0">
                <a:latin typeface="Calibri"/>
                <a:cs typeface="Calibri"/>
              </a:rPr>
              <a:t>Suggestions:</a:t>
            </a:r>
          </a:p>
          <a:p>
            <a:pPr marL="298450" indent="-285750">
              <a:lnSpc>
                <a:spcPct val="100000"/>
              </a:lnSpc>
              <a:spcBef>
                <a:spcPts val="85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Hire additional Astro Gurus (agents)</a:t>
            </a:r>
            <a:r>
              <a:rPr lang="en-US" dirty="0"/>
              <a:t> to reduce workload and improve call completion rates.</a:t>
            </a:r>
          </a:p>
          <a:p>
            <a:pPr marL="298450" indent="-285750">
              <a:lnSpc>
                <a:spcPct val="100000"/>
              </a:lnSpc>
              <a:spcBef>
                <a:spcPts val="850"/>
              </a:spcBef>
              <a:buFont typeface="Wingdings" panose="05000000000000000000" pitchFamily="2" charset="2"/>
              <a:buChar char="ü"/>
            </a:pPr>
            <a:r>
              <a:rPr lang="en-US" b="1" dirty="0"/>
              <a:t>Implement shift rotations</a:t>
            </a:r>
            <a:r>
              <a:rPr lang="en-US" dirty="0"/>
              <a:t> so agents are available during peak evening/night hours for users from other regions</a:t>
            </a:r>
            <a:endParaRPr lang="en-IN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40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E3B4-13F2-B314-AEBC-CCB19A7C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0208"/>
            <a:ext cx="9912096" cy="1014984"/>
          </a:xfrm>
        </p:spPr>
        <p:txBody>
          <a:bodyPr/>
          <a:lstStyle/>
          <a:p>
            <a:r>
              <a:rPr lang="en-US" sz="4000" dirty="0"/>
              <a:t>Rating</a:t>
            </a:r>
            <a:r>
              <a:rPr lang="en-US" sz="4000" spc="-80" dirty="0"/>
              <a:t> </a:t>
            </a:r>
            <a:r>
              <a:rPr lang="en-US" sz="4000" dirty="0"/>
              <a:t>Analysis</a:t>
            </a:r>
            <a:r>
              <a:rPr lang="en-US" sz="4000" spc="-75" dirty="0"/>
              <a:t> </a:t>
            </a:r>
            <a:r>
              <a:rPr lang="en-US" sz="4000" dirty="0"/>
              <a:t>based</a:t>
            </a:r>
            <a:r>
              <a:rPr lang="en-US" sz="4000" spc="-70" dirty="0"/>
              <a:t> </a:t>
            </a:r>
            <a:r>
              <a:rPr lang="en-US" sz="4000" dirty="0"/>
              <a:t>on</a:t>
            </a:r>
            <a:r>
              <a:rPr lang="en-US" sz="4000" spc="-50" dirty="0"/>
              <a:t> </a:t>
            </a:r>
            <a:r>
              <a:rPr lang="en-US" sz="4000" dirty="0"/>
              <a:t>Users</a:t>
            </a:r>
            <a:r>
              <a:rPr lang="en-US" sz="4000" spc="-55" dirty="0"/>
              <a:t> </a:t>
            </a:r>
            <a:r>
              <a:rPr lang="en-US" sz="4000" dirty="0"/>
              <a:t>Satisfaction</a:t>
            </a:r>
            <a:r>
              <a:rPr lang="en-US" sz="4000" spc="-60" dirty="0"/>
              <a:t> </a:t>
            </a:r>
            <a:r>
              <a:rPr lang="en-US" sz="4000" dirty="0"/>
              <a:t>for</a:t>
            </a:r>
            <a:r>
              <a:rPr lang="en-US" sz="4000" spc="-70" dirty="0"/>
              <a:t> </a:t>
            </a:r>
            <a:r>
              <a:rPr lang="en-US" sz="4000" spc="-10" dirty="0"/>
              <a:t>Sessions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4070F-B0E7-4985-5142-639358E3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3" y="1550194"/>
            <a:ext cx="6342888" cy="2164556"/>
          </a:xfrm>
        </p:spPr>
        <p:txBody>
          <a:bodyPr/>
          <a:lstStyle/>
          <a:p>
            <a:pPr marL="354965" indent="-34226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1800" dirty="0">
                <a:cs typeface="Calibri"/>
              </a:rPr>
              <a:t>High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Rating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-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(5,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6,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7,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8)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=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7704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=27.4%</a:t>
            </a:r>
            <a:endParaRPr lang="en-US" sz="1800" dirty="0"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1800" dirty="0">
                <a:cs typeface="Calibri"/>
              </a:rPr>
              <a:t>Low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Rating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–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(0,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1,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2,</a:t>
            </a:r>
            <a:r>
              <a:rPr lang="en-US" sz="1800" spc="-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3,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4)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=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20323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=</a:t>
            </a:r>
            <a:r>
              <a:rPr lang="en-US" sz="1800" spc="-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72.51%</a:t>
            </a:r>
            <a:endParaRPr lang="en-US" sz="1800" dirty="0">
              <a:cs typeface="Calibri"/>
            </a:endParaRPr>
          </a:p>
          <a:p>
            <a:pPr marL="355600" marR="104139" indent="-342900">
              <a:lnSpc>
                <a:spcPts val="2160"/>
              </a:lnSpc>
              <a:spcBef>
                <a:spcPts val="104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800" dirty="0">
                <a:cs typeface="Calibri"/>
              </a:rPr>
              <a:t>After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analysing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this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above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data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based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on</a:t>
            </a:r>
            <a:r>
              <a:rPr lang="en-US" sz="1800" spc="-6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ratings,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can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see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that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around</a:t>
            </a:r>
            <a:r>
              <a:rPr lang="en-US" sz="1800" spc="-6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27.4%</a:t>
            </a:r>
            <a:r>
              <a:rPr lang="en-US" sz="1800" spc="-8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were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satisfied</a:t>
            </a:r>
            <a:r>
              <a:rPr lang="en-US" sz="1800" spc="-1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with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the </a:t>
            </a:r>
            <a:r>
              <a:rPr lang="en-US" sz="1800" spc="-10" dirty="0">
                <a:cs typeface="Calibri"/>
              </a:rPr>
              <a:t>ratings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which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are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par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above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than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usual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or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average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rating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and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rest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72.51%</a:t>
            </a:r>
            <a:r>
              <a:rPr lang="en-US" sz="1800" spc="-9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were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gave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their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rating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4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or </a:t>
            </a:r>
            <a:r>
              <a:rPr lang="en-US" sz="1800" dirty="0">
                <a:cs typeface="Calibri"/>
              </a:rPr>
              <a:t>below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4</a:t>
            </a:r>
            <a:r>
              <a:rPr lang="en-US" sz="1800" spc="-2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which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below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par</a:t>
            </a:r>
            <a:endParaRPr lang="en-US" sz="1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B0AB4-2F7F-4370-1295-8ED37C60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2ADF2-4DEE-0AD1-9044-517C76B9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EB7AB4-E2AF-5AB5-1577-4882B964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EED52-6400-D72C-D5F2-A88D1354A122}"/>
              </a:ext>
            </a:extLst>
          </p:cNvPr>
          <p:cNvSpPr txBox="1"/>
          <p:nvPr/>
        </p:nvSpPr>
        <p:spPr>
          <a:xfrm>
            <a:off x="484632" y="3911346"/>
            <a:ext cx="6342888" cy="1049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285"/>
              </a:lnSpc>
              <a:spcBef>
                <a:spcPts val="725"/>
              </a:spcBef>
            </a:pPr>
            <a:r>
              <a:rPr lang="en-US" b="1" dirty="0">
                <a:cs typeface="Calibri"/>
              </a:rPr>
              <a:t>Suggestions:</a:t>
            </a:r>
            <a:r>
              <a:rPr lang="en-US" b="1" spc="-70" dirty="0">
                <a:cs typeface="Calibri"/>
              </a:rPr>
              <a:t> </a:t>
            </a:r>
          </a:p>
          <a:p>
            <a:pPr marL="298450" indent="-285750">
              <a:lnSpc>
                <a:spcPts val="2285"/>
              </a:lnSpc>
              <a:spcBef>
                <a:spcPts val="725"/>
              </a:spcBef>
              <a:buFont typeface="Wingdings" panose="05000000000000000000" pitchFamily="2" charset="2"/>
              <a:buChar char="ü"/>
            </a:pPr>
            <a:r>
              <a:rPr lang="en-US" spc="-10" dirty="0">
                <a:cs typeface="Calibri"/>
              </a:rPr>
              <a:t>Invest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in</a:t>
            </a:r>
            <a:r>
              <a:rPr lang="en-US" spc="-55" dirty="0">
                <a:cs typeface="Calibri"/>
              </a:rPr>
              <a:t> </a:t>
            </a:r>
            <a:r>
              <a:rPr lang="en-US" dirty="0">
                <a:cs typeface="Calibri"/>
              </a:rPr>
              <a:t>Astro</a:t>
            </a:r>
            <a:r>
              <a:rPr lang="en-US" spc="-5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Guru’s</a:t>
            </a:r>
            <a:r>
              <a:rPr lang="en-US" spc="-65" dirty="0">
                <a:cs typeface="Calibri"/>
              </a:rPr>
              <a:t> </a:t>
            </a:r>
            <a:r>
              <a:rPr lang="en-US" dirty="0">
                <a:cs typeface="Calibri"/>
              </a:rPr>
              <a:t>as</a:t>
            </a:r>
            <a:r>
              <a:rPr lang="en-US" spc="-45" dirty="0">
                <a:cs typeface="Calibri"/>
              </a:rPr>
              <a:t> </a:t>
            </a:r>
            <a:r>
              <a:rPr lang="en-US" dirty="0">
                <a:cs typeface="Calibri"/>
              </a:rPr>
              <a:t>we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received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less</a:t>
            </a:r>
            <a:r>
              <a:rPr lang="en-US" spc="-45" dirty="0">
                <a:cs typeface="Calibri"/>
              </a:rPr>
              <a:t> </a:t>
            </a:r>
            <a:r>
              <a:rPr lang="en-US" dirty="0">
                <a:cs typeface="Calibri"/>
              </a:rPr>
              <a:t>rating</a:t>
            </a:r>
            <a:r>
              <a:rPr lang="en-US" spc="-50" dirty="0">
                <a:cs typeface="Calibri"/>
              </a:rPr>
              <a:t> </a:t>
            </a:r>
            <a:r>
              <a:rPr lang="en-US" dirty="0">
                <a:cs typeface="Calibri"/>
              </a:rPr>
              <a:t>via</a:t>
            </a:r>
            <a:r>
              <a:rPr lang="en-US" spc="-45" dirty="0">
                <a:cs typeface="Calibri"/>
              </a:rPr>
              <a:t> </a:t>
            </a:r>
            <a:r>
              <a:rPr lang="en-US" dirty="0">
                <a:cs typeface="Calibri"/>
              </a:rPr>
              <a:t>call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options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and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we</a:t>
            </a:r>
            <a:r>
              <a:rPr lang="en-US" spc="-60" dirty="0">
                <a:cs typeface="Calibri"/>
              </a:rPr>
              <a:t> </a:t>
            </a:r>
            <a:r>
              <a:rPr lang="en-US" dirty="0">
                <a:cs typeface="Calibri"/>
              </a:rPr>
              <a:t>can</a:t>
            </a:r>
            <a:r>
              <a:rPr lang="en-US" spc="-50" dirty="0">
                <a:cs typeface="Calibri"/>
              </a:rPr>
              <a:t> </a:t>
            </a:r>
            <a:r>
              <a:rPr lang="en-US" dirty="0">
                <a:cs typeface="Calibri"/>
              </a:rPr>
              <a:t>train</a:t>
            </a:r>
            <a:r>
              <a:rPr lang="en-US" spc="-50" dirty="0">
                <a:cs typeface="Calibri"/>
              </a:rPr>
              <a:t> </a:t>
            </a:r>
            <a:r>
              <a:rPr lang="en-US" dirty="0">
                <a:cs typeface="Calibri"/>
              </a:rPr>
              <a:t>the</a:t>
            </a:r>
            <a:r>
              <a:rPr lang="en-US" spc="-65" dirty="0">
                <a:cs typeface="Calibri"/>
              </a:rPr>
              <a:t> </a:t>
            </a:r>
            <a:r>
              <a:rPr lang="en-US" dirty="0">
                <a:cs typeface="Calibri"/>
              </a:rPr>
              <a:t>chatbots</a:t>
            </a:r>
            <a:r>
              <a:rPr lang="en-US" spc="-50" dirty="0">
                <a:cs typeface="Calibri"/>
              </a:rPr>
              <a:t> </a:t>
            </a:r>
            <a:r>
              <a:rPr lang="en-US" spc="-25" dirty="0">
                <a:cs typeface="Calibri"/>
              </a:rPr>
              <a:t>by </a:t>
            </a:r>
            <a:r>
              <a:rPr lang="en-US" dirty="0">
                <a:cs typeface="Calibri"/>
              </a:rPr>
              <a:t>creating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new</a:t>
            </a:r>
            <a:r>
              <a:rPr lang="en-US" spc="-50" dirty="0">
                <a:cs typeface="Calibri"/>
              </a:rPr>
              <a:t> </a:t>
            </a:r>
            <a:r>
              <a:rPr lang="en-US" dirty="0">
                <a:cs typeface="Calibri"/>
              </a:rPr>
              <a:t>AI</a:t>
            </a:r>
            <a:r>
              <a:rPr lang="en-US" spc="-40" dirty="0">
                <a:cs typeface="Calibri"/>
              </a:rPr>
              <a:t> </a:t>
            </a:r>
            <a:r>
              <a:rPr lang="en-US" dirty="0">
                <a:cs typeface="Calibri"/>
              </a:rPr>
              <a:t>chatbots</a:t>
            </a:r>
            <a:r>
              <a:rPr lang="en-US" spc="-35" dirty="0">
                <a:cs typeface="Calibri"/>
              </a:rPr>
              <a:t> </a:t>
            </a:r>
            <a:r>
              <a:rPr lang="en-US" dirty="0">
                <a:cs typeface="Calibri"/>
              </a:rPr>
              <a:t>as</a:t>
            </a:r>
            <a:r>
              <a:rPr lang="en-US" spc="-40" dirty="0">
                <a:cs typeface="Calibri"/>
              </a:rPr>
              <a:t> </a:t>
            </a:r>
            <a:r>
              <a:rPr lang="en-US" spc="-20" dirty="0">
                <a:cs typeface="Calibri"/>
              </a:rPr>
              <a:t>well</a:t>
            </a:r>
            <a:endParaRPr lang="en-US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4C536-9DBE-E905-911E-B271F691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1793081"/>
            <a:ext cx="4357688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AC32-B8D0-BE7A-ABFF-938AD265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3100"/>
            <a:ext cx="11337131" cy="1014984"/>
          </a:xfrm>
        </p:spPr>
        <p:txBody>
          <a:bodyPr/>
          <a:lstStyle/>
          <a:p>
            <a:r>
              <a:rPr lang="en-US" sz="4000" dirty="0"/>
              <a:t>Call</a:t>
            </a:r>
            <a:r>
              <a:rPr lang="en-US" sz="4000" spc="-25" dirty="0"/>
              <a:t> </a:t>
            </a:r>
            <a:r>
              <a:rPr lang="en-US" sz="4000" dirty="0"/>
              <a:t>Distribution</a:t>
            </a:r>
            <a:r>
              <a:rPr lang="en-US" sz="4000" spc="-55" dirty="0"/>
              <a:t> </a:t>
            </a:r>
            <a:r>
              <a:rPr lang="en-US" sz="4000" dirty="0"/>
              <a:t>across</a:t>
            </a:r>
            <a:r>
              <a:rPr lang="en-US" sz="4000" spc="-35" dirty="0"/>
              <a:t> </a:t>
            </a:r>
            <a:r>
              <a:rPr lang="en-US" sz="4000" dirty="0"/>
              <a:t>the</a:t>
            </a:r>
            <a:r>
              <a:rPr lang="en-US" sz="4000" spc="-55" dirty="0"/>
              <a:t> </a:t>
            </a:r>
            <a:r>
              <a:rPr lang="en-US" sz="4000" dirty="0"/>
              <a:t>Each</a:t>
            </a:r>
            <a:r>
              <a:rPr lang="en-US" sz="4000" spc="-35" dirty="0"/>
              <a:t> </a:t>
            </a:r>
            <a:r>
              <a:rPr lang="en-US" sz="4000" dirty="0"/>
              <a:t>hour</a:t>
            </a:r>
            <a:r>
              <a:rPr lang="en-US" sz="4000" spc="-50" dirty="0"/>
              <a:t> </a:t>
            </a:r>
            <a:r>
              <a:rPr lang="en-US" sz="4000" dirty="0"/>
              <a:t>on</a:t>
            </a:r>
            <a:r>
              <a:rPr lang="en-US" sz="4000" spc="-20" dirty="0"/>
              <a:t> </a:t>
            </a:r>
            <a:r>
              <a:rPr lang="en-US" sz="4000" dirty="0"/>
              <a:t>all</a:t>
            </a:r>
            <a:r>
              <a:rPr lang="en-US" sz="4000" spc="-40" dirty="0"/>
              <a:t> </a:t>
            </a:r>
            <a:r>
              <a:rPr lang="en-US" sz="4000" spc="-20" dirty="0"/>
              <a:t>days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B895-5094-B8F7-F882-48A27FE2C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24749"/>
            <a:ext cx="5937599" cy="4826031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03126A"/>
                </a:solidFill>
                <a:cs typeface="Calibri"/>
              </a:rPr>
              <a:t>Calls</a:t>
            </a:r>
            <a:r>
              <a:rPr lang="en-IN" b="1" spc="-90" dirty="0">
                <a:solidFill>
                  <a:srgbClr val="03126A"/>
                </a:solidFill>
                <a:cs typeface="Calibri"/>
              </a:rPr>
              <a:t> </a:t>
            </a:r>
            <a:r>
              <a:rPr lang="en-IN" b="1" dirty="0">
                <a:solidFill>
                  <a:srgbClr val="03126A"/>
                </a:solidFill>
                <a:cs typeface="Calibri"/>
              </a:rPr>
              <a:t>Distribution</a:t>
            </a:r>
            <a:r>
              <a:rPr lang="en-IN" b="1" spc="-95" dirty="0">
                <a:solidFill>
                  <a:srgbClr val="03126A"/>
                </a:solidFill>
                <a:cs typeface="Calibri"/>
              </a:rPr>
              <a:t> </a:t>
            </a:r>
            <a:r>
              <a:rPr lang="en-IN" b="1" dirty="0">
                <a:solidFill>
                  <a:srgbClr val="03126A"/>
                </a:solidFill>
                <a:cs typeface="Calibri"/>
              </a:rPr>
              <a:t>Vs</a:t>
            </a:r>
            <a:r>
              <a:rPr lang="en-IN" b="1" spc="-110" dirty="0">
                <a:solidFill>
                  <a:srgbClr val="03126A"/>
                </a:solidFill>
                <a:cs typeface="Calibri"/>
              </a:rPr>
              <a:t> </a:t>
            </a:r>
            <a:r>
              <a:rPr lang="en-IN" b="1" spc="-10" dirty="0">
                <a:solidFill>
                  <a:srgbClr val="03126A"/>
                </a:solidFill>
                <a:cs typeface="Calibri"/>
              </a:rPr>
              <a:t>Hours</a:t>
            </a:r>
          </a:p>
          <a:p>
            <a:pPr marL="0" indent="0">
              <a:buNone/>
            </a:pPr>
            <a:endParaRPr lang="en-IN" b="1" spc="-10" dirty="0">
              <a:solidFill>
                <a:srgbClr val="03126A"/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 dirty="0">
                <a:cs typeface="Calibri"/>
              </a:rPr>
              <a:t>There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huge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traffic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between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6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10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in </a:t>
            </a:r>
            <a:r>
              <a:rPr lang="en-US" sz="2000" dirty="0">
                <a:cs typeface="Calibri"/>
              </a:rPr>
              <a:t>morning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between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14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16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during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lunch</a:t>
            </a:r>
            <a:r>
              <a:rPr lang="en-US" sz="2000" spc="-1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and </a:t>
            </a:r>
            <a:r>
              <a:rPr lang="en-US" sz="2000" dirty="0">
                <a:cs typeface="Calibri"/>
              </a:rPr>
              <a:t>noon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time</a:t>
            </a:r>
            <a:endParaRPr lang="en-US" sz="2000" dirty="0">
              <a:cs typeface="Calibri"/>
            </a:endParaRPr>
          </a:p>
          <a:p>
            <a:pPr marL="355600" marR="112395" indent="-342900">
              <a:spcBef>
                <a:spcPts val="98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 dirty="0">
                <a:cs typeface="Calibri"/>
              </a:rPr>
              <a:t>Shift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Allocation: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85" dirty="0">
                <a:cs typeface="Calibri"/>
              </a:rPr>
              <a:t>To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overcome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this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have </a:t>
            </a:r>
            <a:r>
              <a:rPr lang="en-US" sz="2000" dirty="0">
                <a:cs typeface="Calibri"/>
              </a:rPr>
              <a:t>more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available</a:t>
            </a:r>
            <a:r>
              <a:rPr lang="en-US" sz="2000" spc="-2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even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start </a:t>
            </a:r>
            <a:r>
              <a:rPr lang="en-US" sz="2000" dirty="0">
                <a:cs typeface="Calibri"/>
              </a:rPr>
              <a:t>rotating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by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allocating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shift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timings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ensure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that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all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users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connected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the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bookings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happened.</a:t>
            </a:r>
            <a:endParaRPr lang="en-US" sz="2000" dirty="0">
              <a:cs typeface="Calibri"/>
            </a:endParaRPr>
          </a:p>
          <a:p>
            <a:pPr marL="352425" marR="275590" indent="-339725" algn="just">
              <a:lnSpc>
                <a:spcPts val="2160"/>
              </a:lnSpc>
              <a:spcBef>
                <a:spcPts val="102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 dirty="0">
                <a:cs typeface="Calibri"/>
              </a:rPr>
              <a:t>During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night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time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IST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hours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see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that 	</a:t>
            </a:r>
            <a:r>
              <a:rPr lang="en-US" sz="2000" dirty="0">
                <a:cs typeface="Calibri"/>
              </a:rPr>
              <a:t>there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no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much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workload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so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have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less 	</a:t>
            </a:r>
            <a:r>
              <a:rPr lang="en-US" sz="2000" dirty="0">
                <a:cs typeface="Calibri"/>
              </a:rPr>
              <a:t>number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of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available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at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that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time</a:t>
            </a:r>
            <a:endParaRPr lang="en-IN" sz="2000" dirty="0">
              <a:cs typeface="Calibri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ED788-BE0C-3178-9544-B297170F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255C-B4A0-DD47-F490-5C433653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F48D76-F28D-B586-E7D9-09BE9569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10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818358"/>
              </p:ext>
            </p:extLst>
          </p:nvPr>
        </p:nvGraphicFramePr>
        <p:xfrm>
          <a:off x="6422232" y="1800225"/>
          <a:ext cx="5285136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329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23A8-35D4-1976-9251-781A6A35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Status</a:t>
            </a:r>
            <a:r>
              <a:rPr lang="en-IN" sz="4000" spc="-60" dirty="0"/>
              <a:t> </a:t>
            </a:r>
            <a:r>
              <a:rPr lang="en-IN" sz="4000" dirty="0"/>
              <a:t>of</a:t>
            </a:r>
            <a:r>
              <a:rPr lang="en-IN" sz="4000" spc="-40" dirty="0"/>
              <a:t> </a:t>
            </a:r>
            <a:r>
              <a:rPr lang="en-IN" sz="4000" dirty="0"/>
              <a:t>the</a:t>
            </a:r>
            <a:r>
              <a:rPr lang="en-IN" sz="4000" spc="-35" dirty="0"/>
              <a:t> </a:t>
            </a:r>
            <a:r>
              <a:rPr lang="en-IN" sz="4000" spc="-10" dirty="0" err="1"/>
              <a:t>ChatType</a:t>
            </a:r>
            <a:endParaRPr lang="en-I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F22E-15F0-D52E-BD9B-B4065A55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3933A-9917-3D66-49E4-558A4BF8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040136-4160-FEAC-58A3-F877EC6E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1A2D7-BB29-A159-2D2A-30B9C15EB3D6}"/>
              </a:ext>
            </a:extLst>
          </p:cNvPr>
          <p:cNvSpPr txBox="1"/>
          <p:nvPr/>
        </p:nvSpPr>
        <p:spPr>
          <a:xfrm>
            <a:off x="730302" y="1527048"/>
            <a:ext cx="2276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b="1" dirty="0">
                <a:solidFill>
                  <a:srgbClr val="03126A"/>
                </a:solidFill>
                <a:cs typeface="Calibri"/>
              </a:rPr>
              <a:t>Consulting</a:t>
            </a:r>
            <a:r>
              <a:rPr lang="en-IN" sz="2000" b="1" spc="-1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IN" sz="2000" b="1" spc="-20" dirty="0">
                <a:solidFill>
                  <a:srgbClr val="03126A"/>
                </a:solidFill>
                <a:cs typeface="Calibri"/>
              </a:rPr>
              <a:t>Type</a:t>
            </a:r>
            <a:endParaRPr lang="en-IN" sz="2000" dirty="0">
              <a:cs typeface="Calibri"/>
            </a:endParaRP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D74A7823-3A12-5529-190E-DB69AB179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158"/>
            <a:ext cx="4209288" cy="3866480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0DA3B0-BBC5-13E0-466B-2EBD75BD1D65}"/>
              </a:ext>
            </a:extLst>
          </p:cNvPr>
          <p:cNvSpPr txBox="1"/>
          <p:nvPr/>
        </p:nvSpPr>
        <p:spPr>
          <a:xfrm>
            <a:off x="5256582" y="1927158"/>
            <a:ext cx="6097218" cy="259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2425" marR="184150" indent="-339725" algn="just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800" dirty="0">
                <a:cs typeface="Calibri"/>
              </a:rPr>
              <a:t>We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can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see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only</a:t>
            </a:r>
            <a:r>
              <a:rPr lang="en-US" sz="1800" spc="-65" dirty="0">
                <a:cs typeface="Calibri"/>
              </a:rPr>
              <a:t> </a:t>
            </a:r>
            <a:r>
              <a:rPr lang="en-US" spc="-65" dirty="0">
                <a:cs typeface="Calibri"/>
              </a:rPr>
              <a:t>20</a:t>
            </a:r>
            <a:r>
              <a:rPr lang="en-US" sz="1800" dirty="0">
                <a:cs typeface="Calibri"/>
              </a:rPr>
              <a:t>%</a:t>
            </a:r>
            <a:r>
              <a:rPr lang="en-US" sz="1800" spc="-6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calls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were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completed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and 	</a:t>
            </a:r>
            <a:r>
              <a:rPr lang="en-US" sz="1800" dirty="0">
                <a:cs typeface="Calibri"/>
              </a:rPr>
              <a:t>rest</a:t>
            </a:r>
            <a:r>
              <a:rPr lang="en-US" sz="1800" spc="-45" dirty="0">
                <a:cs typeface="Calibri"/>
              </a:rPr>
              <a:t> 80</a:t>
            </a:r>
            <a:r>
              <a:rPr lang="en-US" sz="1800" dirty="0">
                <a:cs typeface="Calibri"/>
              </a:rPr>
              <a:t>%</a:t>
            </a:r>
            <a:r>
              <a:rPr lang="en-US" sz="1800" spc="-8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are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in-</a:t>
            </a:r>
            <a:r>
              <a:rPr lang="en-US" sz="1800" dirty="0">
                <a:cs typeface="Calibri"/>
              </a:rPr>
              <a:t>completed</a:t>
            </a:r>
            <a:r>
              <a:rPr lang="en-US" sz="1800" spc="-55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,pending , failed status.</a:t>
            </a:r>
            <a:endParaRPr lang="en-US" sz="1800" dirty="0">
              <a:cs typeface="Calibri"/>
            </a:endParaRPr>
          </a:p>
          <a:p>
            <a:pPr marL="352425" indent="-339725" algn="just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2425" algn="l"/>
              </a:tabLst>
            </a:pPr>
            <a:r>
              <a:rPr lang="en-US" sz="1800" spc="-10" dirty="0">
                <a:cs typeface="Calibri"/>
              </a:rPr>
              <a:t>Suggestions:</a:t>
            </a:r>
            <a:endParaRPr lang="en-US" sz="1800" dirty="0">
              <a:cs typeface="Calibri"/>
            </a:endParaRPr>
          </a:p>
          <a:p>
            <a:pPr marL="469900" marR="139700" indent="-457200">
              <a:lnSpc>
                <a:spcPts val="2160"/>
              </a:lnSpc>
              <a:spcBef>
                <a:spcPts val="1025"/>
              </a:spcBef>
              <a:buAutoNum type="arabicPeriod"/>
              <a:tabLst>
                <a:tab pos="469900" algn="l"/>
              </a:tabLst>
            </a:pPr>
            <a:r>
              <a:rPr lang="en-US" sz="1800" dirty="0">
                <a:cs typeface="Calibri"/>
              </a:rPr>
              <a:t>We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can</a:t>
            </a:r>
            <a:r>
              <a:rPr lang="en-US" sz="1800" spc="-6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start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training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staff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to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use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latest systems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and</a:t>
            </a:r>
            <a:r>
              <a:rPr lang="en-US" sz="1800" spc="-7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technology</a:t>
            </a:r>
            <a:endParaRPr lang="en-US" sz="1800" dirty="0">
              <a:cs typeface="Calibri"/>
            </a:endParaRPr>
          </a:p>
          <a:p>
            <a:pPr marL="469900" marR="5080" indent="-457200">
              <a:lnSpc>
                <a:spcPct val="90000"/>
              </a:lnSpc>
              <a:spcBef>
                <a:spcPts val="965"/>
              </a:spcBef>
              <a:buAutoNum type="arabicPeriod"/>
              <a:tabLst>
                <a:tab pos="469900" algn="l"/>
                <a:tab pos="525780" algn="l"/>
              </a:tabLst>
            </a:pPr>
            <a:r>
              <a:rPr lang="en-US" sz="1800" dirty="0">
                <a:cs typeface="Calibri"/>
              </a:rPr>
              <a:t>	RCA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needs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to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be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documented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for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Incomplete chats </a:t>
            </a:r>
            <a:r>
              <a:rPr lang="en-US" sz="1800" dirty="0">
                <a:cs typeface="Calibri"/>
              </a:rPr>
              <a:t>as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we</a:t>
            </a:r>
            <a:r>
              <a:rPr lang="en-US" sz="1800" spc="-5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need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to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improve</a:t>
            </a:r>
            <a:r>
              <a:rPr lang="en-US" sz="1800" spc="-3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on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those </a:t>
            </a:r>
            <a:r>
              <a:rPr lang="en-US" sz="1800" dirty="0">
                <a:cs typeface="Calibri"/>
              </a:rPr>
              <a:t>aspects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by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booking</a:t>
            </a:r>
            <a:r>
              <a:rPr lang="en-US" sz="1800" spc="-7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busy</a:t>
            </a:r>
            <a:r>
              <a:rPr lang="en-US" sz="1800" spc="-6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slots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accordingly</a:t>
            </a:r>
            <a:r>
              <a:rPr lang="en-US" sz="1800" spc="-75" dirty="0">
                <a:cs typeface="Calibri"/>
              </a:rPr>
              <a:t> </a:t>
            </a:r>
            <a:r>
              <a:rPr lang="en-US" sz="1800" spc="-25" dirty="0">
                <a:cs typeface="Calibri"/>
              </a:rPr>
              <a:t>in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free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slots</a:t>
            </a:r>
            <a:r>
              <a:rPr lang="en-US" sz="1800" spc="-4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to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provide</a:t>
            </a:r>
            <a:r>
              <a:rPr lang="en-US" sz="1800" spc="-5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the</a:t>
            </a:r>
            <a:r>
              <a:rPr lang="en-US" sz="1800" spc="-45" dirty="0">
                <a:cs typeface="Calibri"/>
              </a:rPr>
              <a:t> </a:t>
            </a:r>
            <a:r>
              <a:rPr lang="en-US" sz="1800" spc="-10" dirty="0">
                <a:cs typeface="Calibri"/>
              </a:rPr>
              <a:t>sessions</a:t>
            </a:r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56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EF79-4E44-5D68-6625-8AFF596F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74520"/>
            <a:ext cx="9912096" cy="1014984"/>
          </a:xfrm>
        </p:spPr>
        <p:txBody>
          <a:bodyPr/>
          <a:lstStyle/>
          <a:p>
            <a:r>
              <a:rPr lang="en-US" sz="4000" dirty="0"/>
              <a:t>Consultation</a:t>
            </a:r>
            <a:r>
              <a:rPr lang="en-US" sz="4000" spc="-65" dirty="0"/>
              <a:t> </a:t>
            </a:r>
            <a:r>
              <a:rPr lang="en-US" sz="4000" dirty="0"/>
              <a:t>distributions</a:t>
            </a:r>
            <a:r>
              <a:rPr lang="en-US" sz="4000" spc="-110" dirty="0"/>
              <a:t> </a:t>
            </a:r>
            <a:r>
              <a:rPr lang="en-US" sz="4000" dirty="0"/>
              <a:t>across</a:t>
            </a:r>
            <a:r>
              <a:rPr lang="en-US" sz="4000" spc="-85" dirty="0"/>
              <a:t> </a:t>
            </a:r>
            <a:r>
              <a:rPr lang="en-US" sz="4000" dirty="0"/>
              <a:t>all</a:t>
            </a:r>
            <a:r>
              <a:rPr lang="en-US" sz="4000" spc="-60" dirty="0"/>
              <a:t> </a:t>
            </a:r>
            <a:r>
              <a:rPr lang="en-US" sz="4000" dirty="0"/>
              <a:t>the</a:t>
            </a:r>
            <a:r>
              <a:rPr lang="en-US" sz="4000" spc="-65" dirty="0"/>
              <a:t> </a:t>
            </a:r>
            <a:r>
              <a:rPr lang="en-US" sz="4000" dirty="0"/>
              <a:t>options</a:t>
            </a:r>
            <a:r>
              <a:rPr lang="en-US" sz="4000" spc="-70" dirty="0"/>
              <a:t> </a:t>
            </a:r>
            <a:r>
              <a:rPr lang="en-US" sz="4000" dirty="0"/>
              <a:t>available</a:t>
            </a:r>
            <a:r>
              <a:rPr lang="en-US" sz="4000" spc="-75" dirty="0"/>
              <a:t> </a:t>
            </a:r>
            <a:r>
              <a:rPr lang="en-US" sz="4000" dirty="0"/>
              <a:t>for</a:t>
            </a:r>
            <a:r>
              <a:rPr lang="en-US" sz="4000" spc="-55" dirty="0"/>
              <a:t> </a:t>
            </a:r>
            <a:r>
              <a:rPr lang="en-US" sz="4000" spc="-25" dirty="0"/>
              <a:t>the </a:t>
            </a:r>
            <a:r>
              <a:rPr lang="en-US" sz="4000" spc="-10" dirty="0"/>
              <a:t>Users:</a:t>
            </a:r>
            <a:endParaRPr lang="en-IN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3162F1-1273-E2C2-02FD-33D2CCE85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8300"/>
            <a:ext cx="3562533" cy="38101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5466-8910-E054-7F0A-8FB3D2E3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1461B-2BFA-3106-E317-F805C084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1DE8C9-92E9-A27E-9B62-4A82C221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9B874-2531-19B5-97B0-F0E67A57C867}"/>
              </a:ext>
            </a:extLst>
          </p:cNvPr>
          <p:cNvSpPr txBox="1"/>
          <p:nvPr/>
        </p:nvSpPr>
        <p:spPr>
          <a:xfrm>
            <a:off x="4742660" y="1693017"/>
            <a:ext cx="363324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1600" dirty="0">
                <a:solidFill>
                  <a:srgbClr val="03126A"/>
                </a:solidFill>
                <a:cs typeface="Calibri"/>
              </a:rPr>
              <a:t>W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ebsite</a:t>
            </a:r>
            <a:r>
              <a:rPr lang="en-US" sz="1800" spc="-7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spc="-10" dirty="0">
                <a:solidFill>
                  <a:srgbClr val="03126A"/>
                </a:solidFill>
                <a:cs typeface="Calibri"/>
              </a:rPr>
              <a:t>distribution:</a:t>
            </a:r>
            <a:endParaRPr lang="en-US" sz="1800" dirty="0">
              <a:cs typeface="Calibri"/>
            </a:endParaRPr>
          </a:p>
          <a:p>
            <a:pPr marL="261620" indent="-248920">
              <a:lnSpc>
                <a:spcPct val="100000"/>
              </a:lnSpc>
              <a:spcBef>
                <a:spcPts val="365"/>
              </a:spcBef>
              <a:buAutoNum type="arabicPeriod"/>
              <a:tabLst>
                <a:tab pos="261620" algn="l"/>
              </a:tabLst>
            </a:pPr>
            <a:r>
              <a:rPr lang="en-US" sz="1800" dirty="0">
                <a:solidFill>
                  <a:srgbClr val="03126A"/>
                </a:solidFill>
                <a:cs typeface="Calibri"/>
              </a:rPr>
              <a:t>gurucool</a:t>
            </a:r>
            <a:r>
              <a:rPr lang="en-US" sz="18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20225</a:t>
            </a:r>
            <a:r>
              <a:rPr lang="en-US" sz="18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spc="-25" dirty="0">
                <a:solidFill>
                  <a:srgbClr val="03126A"/>
                </a:solidFill>
                <a:cs typeface="Calibri"/>
              </a:rPr>
              <a:t>72%</a:t>
            </a:r>
            <a:endParaRPr lang="en-US" sz="1800" dirty="0">
              <a:cs typeface="Calibri"/>
            </a:endParaRPr>
          </a:p>
          <a:p>
            <a:pPr marL="261620" indent="-2489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261620" algn="l"/>
              </a:tabLst>
            </a:pPr>
            <a:r>
              <a:rPr lang="en-US" sz="1800" dirty="0">
                <a:solidFill>
                  <a:srgbClr val="03126A"/>
                </a:solidFill>
                <a:cs typeface="Calibri"/>
              </a:rPr>
              <a:t>app</a:t>
            </a:r>
            <a:r>
              <a:rPr lang="en-US" sz="18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7800</a:t>
            </a:r>
            <a:r>
              <a:rPr lang="en-US" sz="18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spc="-25" dirty="0">
                <a:solidFill>
                  <a:srgbClr val="03126A"/>
                </a:solidFill>
                <a:cs typeface="Calibri"/>
              </a:rPr>
              <a:t>28%</a:t>
            </a:r>
            <a:endParaRPr lang="en-US" sz="1800" dirty="0">
              <a:cs typeface="Calibri"/>
            </a:endParaRPr>
          </a:p>
          <a:p>
            <a:pPr marL="261620" indent="-2489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261620" algn="l"/>
              </a:tabLst>
            </a:pPr>
            <a:r>
              <a:rPr lang="en-US" sz="1800" dirty="0">
                <a:solidFill>
                  <a:srgbClr val="03126A"/>
                </a:solidFill>
                <a:cs typeface="Calibri"/>
              </a:rPr>
              <a:t>dashboard</a:t>
            </a:r>
            <a:r>
              <a:rPr lang="en-US" sz="18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2</a:t>
            </a:r>
            <a:r>
              <a:rPr lang="en-US" sz="1800" spc="-1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cs typeface="Calibri"/>
              </a:rPr>
              <a:t>=</a:t>
            </a:r>
            <a:r>
              <a:rPr lang="en-US" sz="18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800" spc="-10" dirty="0">
                <a:solidFill>
                  <a:srgbClr val="03126A"/>
                </a:solidFill>
                <a:cs typeface="Calibri"/>
              </a:rPr>
              <a:t>0.000071%</a:t>
            </a:r>
            <a:endParaRPr lang="en-US" sz="18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03BA-1B6B-0AAD-4915-0BB8A3618D22}"/>
              </a:ext>
            </a:extLst>
          </p:cNvPr>
          <p:cNvSpPr txBox="1"/>
          <p:nvPr/>
        </p:nvSpPr>
        <p:spPr>
          <a:xfrm>
            <a:off x="4742660" y="3047234"/>
            <a:ext cx="6097218" cy="2256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lang="en-US" spc="-10" dirty="0">
                <a:solidFill>
                  <a:srgbClr val="002060"/>
                </a:solidFill>
              </a:rPr>
              <a:t>Suggestions:</a:t>
            </a:r>
          </a:p>
          <a:p>
            <a:pPr marL="12700" marR="5080">
              <a:lnSpc>
                <a:spcPct val="114999"/>
              </a:lnSpc>
            </a:pPr>
            <a:r>
              <a:rPr lang="en-US" dirty="0">
                <a:solidFill>
                  <a:srgbClr val="002060"/>
                </a:solidFill>
              </a:rPr>
              <a:t>As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gurucool,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is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only</a:t>
            </a:r>
            <a:r>
              <a:rPr lang="en-US" spc="-6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website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service</a:t>
            </a:r>
            <a:r>
              <a:rPr lang="en-US" spc="-3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which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is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there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for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users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to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connect </a:t>
            </a:r>
            <a:r>
              <a:rPr lang="en-US" dirty="0">
                <a:solidFill>
                  <a:srgbClr val="002060"/>
                </a:solidFill>
              </a:rPr>
              <a:t>as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it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is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containing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huge</a:t>
            </a:r>
            <a:r>
              <a:rPr lang="en-US" spc="-6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load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creating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traffic</a:t>
            </a:r>
            <a:r>
              <a:rPr lang="en-US" spc="-2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we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can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create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alternative </a:t>
            </a:r>
            <a:r>
              <a:rPr lang="en-US" dirty="0">
                <a:solidFill>
                  <a:srgbClr val="002060"/>
                </a:solidFill>
              </a:rPr>
              <a:t>services</a:t>
            </a:r>
            <a:r>
              <a:rPr lang="en-US" spc="-2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and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can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be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used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both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in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parallel</a:t>
            </a:r>
            <a:r>
              <a:rPr lang="en-US" spc="-3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to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avoid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traffic.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It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is</a:t>
            </a:r>
            <a:r>
              <a:rPr lang="en-US" spc="-3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having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rating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as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2.71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where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it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clearly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shows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dissatisfaction</a:t>
            </a:r>
            <a:r>
              <a:rPr lang="en-US" spc="-1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from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spc="-25" dirty="0">
                <a:solidFill>
                  <a:srgbClr val="002060"/>
                </a:solidFill>
              </a:rPr>
              <a:t>the </a:t>
            </a:r>
            <a:r>
              <a:rPr lang="en-US" dirty="0">
                <a:solidFill>
                  <a:srgbClr val="002060"/>
                </a:solidFill>
              </a:rPr>
              <a:t>users.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So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definitely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we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should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focus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on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improving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AI</a:t>
            </a:r>
            <a:r>
              <a:rPr lang="en-US" spc="-4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chatbots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spc="-25" dirty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provide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auto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replies</a:t>
            </a:r>
            <a:r>
              <a:rPr lang="en-US" spc="-4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to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6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users</a:t>
            </a:r>
            <a:r>
              <a:rPr lang="en-US" spc="-3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which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can</a:t>
            </a:r>
            <a:r>
              <a:rPr lang="en-US" spc="-5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satisfy</a:t>
            </a:r>
            <a:r>
              <a:rPr lang="en-US" spc="-35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spc="-5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users.</a:t>
            </a:r>
          </a:p>
        </p:txBody>
      </p:sp>
    </p:spTree>
    <p:extLst>
      <p:ext uri="{BB962C8B-B14F-4D97-AF65-F5344CB8AC3E}">
        <p14:creationId xmlns:p14="http://schemas.microsoft.com/office/powerpoint/2010/main" val="114979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E1E38-795C-77F2-C891-862A3BC66013}"/>
              </a:ext>
            </a:extLst>
          </p:cNvPr>
          <p:cNvSpPr txBox="1"/>
          <p:nvPr/>
        </p:nvSpPr>
        <p:spPr>
          <a:xfrm>
            <a:off x="956463" y="298137"/>
            <a:ext cx="6097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spc="-10" dirty="0"/>
              <a:t>Dashboard</a:t>
            </a:r>
            <a:endParaRPr lang="en-IN" sz="30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A91A76-EDA0-FCC6-0AE3-66655216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34" y="813104"/>
            <a:ext cx="10187248" cy="49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425" y="88231"/>
            <a:ext cx="9912096" cy="1014984"/>
          </a:xfrm>
        </p:spPr>
        <p:txBody>
          <a:bodyPr/>
          <a:lstStyle/>
          <a:p>
            <a:r>
              <a:rPr lang="en-US" dirty="0"/>
              <a:t>Areas of focus​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b="1" spc="-10" dirty="0">
                <a:latin typeface="+mn-lt"/>
                <a:cs typeface="Calibri"/>
              </a:rPr>
              <a:t>Training</a:t>
            </a:r>
            <a:r>
              <a:rPr lang="en-IN" b="1" spc="-40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&amp;</a:t>
            </a:r>
            <a:r>
              <a:rPr lang="en-IN" b="1" spc="-45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Hiring</a:t>
            </a:r>
            <a:r>
              <a:rPr lang="en-IN" b="1" spc="-30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New</a:t>
            </a:r>
            <a:r>
              <a:rPr lang="en-IN" b="1" spc="-45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agents-</a:t>
            </a:r>
            <a:r>
              <a:rPr lang="en-IN" b="1" spc="-45" dirty="0">
                <a:latin typeface="+mn-lt"/>
                <a:cs typeface="Calibri"/>
              </a:rPr>
              <a:t> 30%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1080" y="3293079"/>
            <a:ext cx="2743200" cy="2785100"/>
          </a:xfrm>
        </p:spPr>
        <p:txBody>
          <a:bodyPr/>
          <a:lstStyle/>
          <a:p>
            <a:r>
              <a:rPr lang="en-US" dirty="0"/>
              <a:t>Recruit experienced agents and retain staff by offering bonuses, incentives, and shift allowances.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spc="-20" dirty="0">
                <a:latin typeface="+mn-lt"/>
                <a:cs typeface="Calibri"/>
              </a:rPr>
              <a:t>Technology</a:t>
            </a:r>
            <a:r>
              <a:rPr lang="en-IN" b="1" spc="-50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&amp;</a:t>
            </a:r>
            <a:r>
              <a:rPr lang="en-IN" b="1" spc="-25" dirty="0">
                <a:latin typeface="+mn-lt"/>
                <a:cs typeface="Calibri"/>
              </a:rPr>
              <a:t> </a:t>
            </a:r>
            <a:r>
              <a:rPr lang="en-IN" b="1" dirty="0">
                <a:latin typeface="+mn-lt"/>
                <a:cs typeface="Calibri"/>
              </a:rPr>
              <a:t>Upgrading-</a:t>
            </a:r>
            <a:r>
              <a:rPr lang="en-IN" b="1" spc="-35" dirty="0">
                <a:latin typeface="+mn-lt"/>
                <a:cs typeface="Calibri"/>
              </a:rPr>
              <a:t> </a:t>
            </a:r>
            <a:r>
              <a:rPr lang="en-IN" b="1" spc="-25" dirty="0">
                <a:latin typeface="+mn-lt"/>
                <a:cs typeface="Calibri"/>
              </a:rPr>
              <a:t>45%</a:t>
            </a:r>
            <a:endParaRPr lang="en-US" b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93564" y="3292769"/>
            <a:ext cx="2743200" cy="2785100"/>
          </a:xfrm>
        </p:spPr>
        <p:txBody>
          <a:bodyPr/>
          <a:lstStyle/>
          <a:p>
            <a:r>
              <a:rPr lang="en-US" dirty="0"/>
              <a:t>Upgrade existing </a:t>
            </a:r>
            <a:r>
              <a:rPr lang="en-US" dirty="0" err="1"/>
              <a:t>Exotel</a:t>
            </a:r>
            <a:r>
              <a:rPr lang="en-US" dirty="0"/>
              <a:t> service or explore alternative call center solutions to improve connectivity and efficiency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b="1" spc="-20" dirty="0">
                <a:latin typeface="+mn-lt"/>
                <a:cs typeface="Calibri"/>
              </a:rPr>
              <a:t>Marketing-</a:t>
            </a:r>
            <a:r>
              <a:rPr lang="en-IN" b="1" spc="-25" dirty="0">
                <a:latin typeface="+mn-lt"/>
                <a:cs typeface="Calibri"/>
              </a:rPr>
              <a:t>25%</a:t>
            </a:r>
            <a:endParaRPr lang="en-IN" b="1" dirty="0">
              <a:latin typeface="+mn-lt"/>
              <a:cs typeface="Calibri"/>
            </a:endParaRPr>
          </a:p>
          <a:p>
            <a:r>
              <a:rPr lang="en-US" dirty="0"/>
              <a:t>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610600" y="3163095"/>
            <a:ext cx="2743200" cy="2785100"/>
          </a:xfrm>
        </p:spPr>
        <p:txBody>
          <a:bodyPr/>
          <a:lstStyle/>
          <a:p>
            <a:r>
              <a:rPr lang="en-US" dirty="0"/>
              <a:t>Promote the organization through offers like discounts, free weekend sessions, premium memberships, and targeted advertising.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64832-812D-B550-822D-FAF3AB78ACAD}"/>
              </a:ext>
            </a:extLst>
          </p:cNvPr>
          <p:cNvSpPr txBox="1"/>
          <p:nvPr/>
        </p:nvSpPr>
        <p:spPr>
          <a:xfrm>
            <a:off x="685800" y="1307680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Calibri"/>
              </a:rPr>
              <a:t>1</a:t>
            </a:r>
            <a:r>
              <a:rPr lang="en-US" sz="1800" spc="-30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Cr</a:t>
            </a:r>
            <a:r>
              <a:rPr lang="en-US" sz="1800" spc="-40" dirty="0">
                <a:cs typeface="Calibri"/>
              </a:rPr>
              <a:t> </a:t>
            </a:r>
            <a:r>
              <a:rPr lang="en-US" spc="-40" dirty="0">
                <a:cs typeface="Calibri"/>
              </a:rPr>
              <a:t>N</a:t>
            </a:r>
            <a:r>
              <a:rPr lang="en-US" sz="1800" dirty="0">
                <a:cs typeface="Calibri"/>
              </a:rPr>
              <a:t>eeds</a:t>
            </a:r>
            <a:r>
              <a:rPr lang="en-US" sz="1800" spc="-30" dirty="0">
                <a:cs typeface="Calibri"/>
              </a:rPr>
              <a:t> </a:t>
            </a:r>
            <a:r>
              <a:rPr lang="en-US" spc="-30" dirty="0">
                <a:cs typeface="Calibri"/>
              </a:rPr>
              <a:t>T</a:t>
            </a:r>
            <a:r>
              <a:rPr lang="en-US" sz="1800" dirty="0">
                <a:cs typeface="Calibri"/>
              </a:rPr>
              <a:t>o</a:t>
            </a:r>
            <a:r>
              <a:rPr lang="en-US" sz="1800" spc="-25" dirty="0">
                <a:cs typeface="Calibri"/>
              </a:rPr>
              <a:t> </a:t>
            </a:r>
            <a:r>
              <a:rPr lang="en-US" spc="-25" dirty="0">
                <a:cs typeface="Calibri"/>
              </a:rPr>
              <a:t>B</a:t>
            </a:r>
            <a:r>
              <a:rPr lang="en-US" sz="1800" dirty="0">
                <a:cs typeface="Calibri"/>
              </a:rPr>
              <a:t>e</a:t>
            </a:r>
            <a:r>
              <a:rPr lang="en-US" sz="1800" spc="-35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I</a:t>
            </a:r>
            <a:r>
              <a:rPr lang="en-US" sz="1800" spc="-10" dirty="0">
                <a:cs typeface="Calibri"/>
              </a:rPr>
              <a:t>nvested</a:t>
            </a:r>
            <a:r>
              <a:rPr lang="en-US" sz="1800" spc="-5" dirty="0">
                <a:cs typeface="Calibri"/>
              </a:rPr>
              <a:t> I</a:t>
            </a:r>
            <a:r>
              <a:rPr lang="en-US" sz="1800" dirty="0">
                <a:cs typeface="Calibri"/>
              </a:rPr>
              <a:t>n</a:t>
            </a:r>
            <a:r>
              <a:rPr lang="en-US" sz="1800" spc="-40" dirty="0">
                <a:cs typeface="Calibri"/>
              </a:rPr>
              <a:t> </a:t>
            </a:r>
            <a:r>
              <a:rPr lang="en-US" spc="-40" dirty="0">
                <a:cs typeface="Calibri"/>
              </a:rPr>
              <a:t>T</a:t>
            </a:r>
            <a:r>
              <a:rPr lang="en-US" sz="1800" dirty="0">
                <a:cs typeface="Calibri"/>
              </a:rPr>
              <a:t>hese</a:t>
            </a:r>
            <a:r>
              <a:rPr lang="en-US" sz="1800" spc="-15" dirty="0">
                <a:cs typeface="Calibri"/>
              </a:rPr>
              <a:t> </a:t>
            </a:r>
            <a:r>
              <a:rPr lang="en-US" sz="1800" dirty="0">
                <a:cs typeface="Calibri"/>
              </a:rPr>
              <a:t>3</a:t>
            </a:r>
            <a:r>
              <a:rPr lang="en-US" sz="1800" spc="-3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S</a:t>
            </a:r>
            <a:r>
              <a:rPr lang="en-US" sz="1800" spc="-10" dirty="0">
                <a:cs typeface="Calibri"/>
              </a:rPr>
              <a:t>ectors</a:t>
            </a:r>
            <a:r>
              <a:rPr lang="en-US" sz="1800" spc="-10" dirty="0">
                <a:solidFill>
                  <a:srgbClr val="03126A"/>
                </a:solidFill>
                <a:cs typeface="Calibri"/>
              </a:rPr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5F4B-2C18-C21B-76EA-D09950E0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spc="-10" dirty="0"/>
              <a:t>Improvements</a:t>
            </a:r>
            <a:r>
              <a:rPr lang="en-IN" sz="4000" spc="-65" dirty="0"/>
              <a:t> </a:t>
            </a:r>
            <a:r>
              <a:rPr lang="en-IN" sz="4000" dirty="0"/>
              <a:t>/</a:t>
            </a:r>
            <a:r>
              <a:rPr lang="en-IN" sz="4000" spc="-15" dirty="0"/>
              <a:t> </a:t>
            </a:r>
            <a:r>
              <a:rPr lang="en-IN" sz="4000" spc="-10" dirty="0"/>
              <a:t>Suggestions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DBD1-1CA0-A969-EE18-E22C6D68E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marR="5080" indent="-342900">
              <a:lnSpc>
                <a:spcPts val="2520"/>
              </a:lnSpc>
              <a:spcBef>
                <a:spcPts val="85"/>
              </a:spcBef>
              <a:buFont typeface="Symbol"/>
              <a:buChar char=""/>
              <a:tabLst>
                <a:tab pos="355600" algn="l"/>
              </a:tabLst>
            </a:pPr>
            <a:r>
              <a:rPr lang="en-US" sz="2000" spc="-10" dirty="0">
                <a:cs typeface="Calibri"/>
              </a:rPr>
              <a:t>Training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&amp;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Hiring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New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which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will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eventually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help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existing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by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improving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their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knowledge</a:t>
            </a:r>
            <a:r>
              <a:rPr lang="en-US" sz="2000" spc="-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to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deliver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more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good</a:t>
            </a:r>
            <a:r>
              <a:rPr lang="en-US" sz="2000" spc="-8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services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to </a:t>
            </a:r>
            <a:r>
              <a:rPr lang="en-US" sz="2000" dirty="0">
                <a:cs typeface="Calibri"/>
              </a:rPr>
              <a:t>existing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users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sessions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will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help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getting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new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users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to </a:t>
            </a:r>
            <a:r>
              <a:rPr lang="en-US" sz="2000" spc="-10" dirty="0">
                <a:cs typeface="Calibri"/>
              </a:rPr>
              <a:t>organization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which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will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have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impact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on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Revenue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generation.</a:t>
            </a:r>
            <a:endParaRPr lang="en-US" sz="2000" dirty="0">
              <a:cs typeface="Calibri"/>
            </a:endParaRPr>
          </a:p>
          <a:p>
            <a:pPr marL="355600" marR="662940">
              <a:lnSpc>
                <a:spcPts val="2520"/>
              </a:lnSpc>
              <a:spcBef>
                <a:spcPts val="5"/>
              </a:spcBef>
            </a:pPr>
            <a:r>
              <a:rPr lang="en-US" sz="2000" dirty="0">
                <a:cs typeface="Calibri"/>
              </a:rPr>
              <a:t>Though</a:t>
            </a:r>
            <a:r>
              <a:rPr lang="en-US" sz="2000" spc="-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ROI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will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impact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but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retain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existing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by </a:t>
            </a:r>
            <a:r>
              <a:rPr lang="en-US" sz="2000" dirty="0">
                <a:cs typeface="Calibri"/>
              </a:rPr>
              <a:t>adding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some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incentives,</a:t>
            </a:r>
            <a:r>
              <a:rPr lang="en-US" sz="2000" dirty="0">
                <a:cs typeface="Calibri"/>
              </a:rPr>
              <a:t> bonus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bond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period</a:t>
            </a:r>
            <a:endParaRPr lang="en-US" sz="2000" dirty="0">
              <a:cs typeface="Calibri"/>
            </a:endParaRPr>
          </a:p>
          <a:p>
            <a:pPr marL="355600" marR="63500" indent="-342900">
              <a:lnSpc>
                <a:spcPct val="105000"/>
              </a:lnSpc>
              <a:spcBef>
                <a:spcPts val="890"/>
              </a:spcBef>
              <a:buFont typeface="Symbol"/>
              <a:buChar char=""/>
              <a:tabLst>
                <a:tab pos="355600" algn="l"/>
              </a:tabLst>
            </a:pPr>
            <a:r>
              <a:rPr lang="en-US" sz="2000" spc="-20" dirty="0">
                <a:cs typeface="Calibri"/>
              </a:rPr>
              <a:t>Technology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&amp;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Upgrading-</a:t>
            </a:r>
            <a:r>
              <a:rPr lang="en-US" sz="2000" spc="-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upgrade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technology</a:t>
            </a:r>
            <a:r>
              <a:rPr lang="en-US" sz="2000" spc="-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adding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alternative</a:t>
            </a:r>
            <a:r>
              <a:rPr lang="en-US" sz="2000" spc="-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services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like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call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type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which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will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help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users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to </a:t>
            </a:r>
            <a:r>
              <a:rPr lang="en-US" sz="2000" dirty="0">
                <a:cs typeface="Calibri"/>
              </a:rPr>
              <a:t>connect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with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agents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by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avoiding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the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failure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or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busy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scenarios</a:t>
            </a:r>
            <a:endParaRPr lang="en-US" sz="2000" dirty="0">
              <a:cs typeface="Calibri"/>
            </a:endParaRPr>
          </a:p>
          <a:p>
            <a:pPr marL="355600" marR="233679" indent="-342900">
              <a:lnSpc>
                <a:spcPct val="105000"/>
              </a:lnSpc>
              <a:buFont typeface="Symbol"/>
              <a:buChar char=""/>
              <a:tabLst>
                <a:tab pos="355600" algn="l"/>
              </a:tabLst>
            </a:pPr>
            <a:r>
              <a:rPr lang="en-US" sz="2000" spc="-10" dirty="0">
                <a:cs typeface="Calibri"/>
              </a:rPr>
              <a:t>Marketing-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We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can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start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promoting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our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organization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by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giving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some </a:t>
            </a:r>
            <a:r>
              <a:rPr lang="en-US" sz="2000" spc="-10" dirty="0">
                <a:cs typeface="Calibri"/>
              </a:rPr>
              <a:t>offers</a:t>
            </a:r>
            <a:r>
              <a:rPr lang="en-US" sz="2000" spc="-5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like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discounts,</a:t>
            </a:r>
            <a:r>
              <a:rPr lang="en-US" sz="2000" spc="-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and</a:t>
            </a:r>
            <a:r>
              <a:rPr lang="en-US" sz="2000" spc="-7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conducting</a:t>
            </a:r>
            <a:r>
              <a:rPr lang="en-US" sz="2000" spc="-1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live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session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for</a:t>
            </a:r>
            <a:r>
              <a:rPr lang="en-US" sz="2000" spc="-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free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spc="-25" dirty="0">
                <a:cs typeface="Calibri"/>
              </a:rPr>
              <a:t>on </a:t>
            </a:r>
            <a:r>
              <a:rPr lang="en-US" sz="2000" spc="-10" dirty="0">
                <a:cs typeface="Calibri"/>
              </a:rPr>
              <a:t>weekends,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advertising</a:t>
            </a:r>
            <a:r>
              <a:rPr lang="en-US" sz="2000" spc="-4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in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malls,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premium</a:t>
            </a:r>
            <a:r>
              <a:rPr lang="en-US" sz="2000" spc="-65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membership</a:t>
            </a:r>
            <a:r>
              <a:rPr lang="en-US" sz="2000" spc="-50" dirty="0">
                <a:cs typeface="Calibri"/>
              </a:rPr>
              <a:t> </a:t>
            </a:r>
            <a:r>
              <a:rPr lang="en-US" sz="2000" spc="-20" dirty="0">
                <a:cs typeface="Calibri"/>
              </a:rPr>
              <a:t>with </a:t>
            </a:r>
            <a:r>
              <a:rPr lang="en-US" sz="2000" spc="-10" dirty="0">
                <a:cs typeface="Calibri"/>
              </a:rPr>
              <a:t>complimentary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sessions,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discounts</a:t>
            </a:r>
            <a:r>
              <a:rPr lang="en-US" sz="2000" spc="-4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for</a:t>
            </a:r>
            <a:r>
              <a:rPr lang="en-US" sz="2000" spc="-6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upcoming</a:t>
            </a:r>
            <a:r>
              <a:rPr lang="en-US" sz="2000" spc="-7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sessions</a:t>
            </a:r>
            <a:r>
              <a:rPr lang="en-US" sz="2000" spc="-20" dirty="0">
                <a:cs typeface="Calibri"/>
              </a:rPr>
              <a:t> post </a:t>
            </a:r>
            <a:r>
              <a:rPr lang="en-US" sz="2000" dirty="0">
                <a:cs typeface="Calibri"/>
              </a:rPr>
              <a:t>completing</a:t>
            </a:r>
            <a:r>
              <a:rPr lang="en-US" sz="2000" spc="-2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one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or</a:t>
            </a:r>
            <a:r>
              <a:rPr lang="en-US" sz="2000" spc="-35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two</a:t>
            </a:r>
            <a:r>
              <a:rPr lang="en-US" sz="2000" spc="-30" dirty="0">
                <a:cs typeface="Calibri"/>
              </a:rPr>
              <a:t> </a:t>
            </a:r>
            <a:r>
              <a:rPr lang="en-US" sz="2000" spc="-10" dirty="0">
                <a:cs typeface="Calibri"/>
              </a:rPr>
              <a:t>sessions.</a:t>
            </a:r>
            <a:endParaRPr lang="en-US" sz="2000" dirty="0">
              <a:cs typeface="Calibri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F6D47-B28C-F13E-250D-F8458EDB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974AA-E2F3-F331-99D5-FC5BEA30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84C93D-1471-8FE4-FA59-64D43E10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14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684617"/>
            <a:ext cx="4873752" cy="17099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126" name="Picture 6" descr="750+ Astrology Pictures [HD] | Download ...">
            <a:extLst>
              <a:ext uri="{FF2B5EF4-FFF2-40B4-BE49-F238E27FC236}">
                <a16:creationId xmlns:a16="http://schemas.microsoft.com/office/drawing/2014/main" id="{AC1C1E85-C71F-77F8-0097-F870E146DEF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101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354965" algn="l"/>
              </a:tabLst>
            </a:pPr>
            <a:r>
              <a:rPr lang="en-IN" sz="1800" dirty="0">
                <a:solidFill>
                  <a:srgbClr val="03126A"/>
                </a:solidFill>
                <a:latin typeface="Calibri"/>
                <a:cs typeface="Calibri"/>
              </a:rPr>
              <a:t>PROBLEM</a:t>
            </a:r>
            <a:r>
              <a:rPr lang="en-IN" sz="1800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z="1800" spc="-10" dirty="0">
                <a:solidFill>
                  <a:srgbClr val="03126A"/>
                </a:solidFill>
                <a:latin typeface="Calibri"/>
                <a:cs typeface="Calibri"/>
              </a:rPr>
              <a:t>STATEMENT</a:t>
            </a:r>
            <a:endParaRPr lang="en-IN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lang="en-IN" sz="1800" spc="-100" dirty="0">
                <a:solidFill>
                  <a:srgbClr val="03126A"/>
                </a:solidFill>
                <a:latin typeface="Calibri"/>
                <a:cs typeface="Calibri"/>
              </a:rPr>
              <a:t>DATA</a:t>
            </a:r>
            <a:r>
              <a:rPr lang="en-IN" sz="1800" spc="1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z="1800" spc="-10" dirty="0">
                <a:solidFill>
                  <a:srgbClr val="03126A"/>
                </a:solidFill>
                <a:latin typeface="Calibri"/>
                <a:cs typeface="Calibri"/>
              </a:rPr>
              <a:t>DESCRIPTION</a:t>
            </a:r>
            <a:endParaRPr lang="en-IN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354965" algn="l"/>
              </a:tabLst>
            </a:pPr>
            <a:r>
              <a:rPr lang="en-IN" sz="1800" spc="-95" dirty="0">
                <a:solidFill>
                  <a:srgbClr val="03126A"/>
                </a:solidFill>
                <a:latin typeface="Calibri"/>
                <a:cs typeface="Calibri"/>
              </a:rPr>
              <a:t>DATA</a:t>
            </a:r>
            <a:r>
              <a:rPr lang="en-IN" sz="1800" spc="-10" dirty="0">
                <a:solidFill>
                  <a:srgbClr val="03126A"/>
                </a:solidFill>
                <a:latin typeface="Calibri"/>
                <a:cs typeface="Calibri"/>
              </a:rPr>
              <a:t> CLEANING</a:t>
            </a:r>
            <a:endParaRPr lang="en-IN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12700" marR="5080">
              <a:lnSpc>
                <a:spcPts val="2160"/>
              </a:lnSpc>
              <a:spcBef>
                <a:spcPts val="1030"/>
              </a:spcBef>
              <a:tabLst>
                <a:tab pos="355600" algn="l"/>
              </a:tabLst>
            </a:pPr>
            <a:r>
              <a:rPr lang="en-US" sz="1800" spc="-25" dirty="0">
                <a:solidFill>
                  <a:srgbClr val="03126A"/>
                </a:solidFill>
                <a:latin typeface="Calibri"/>
                <a:cs typeface="Calibri"/>
              </a:rPr>
              <a:t>ANALYSIS</a:t>
            </a:r>
            <a:r>
              <a:rPr lang="en-US" sz="1800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OF</a:t>
            </a:r>
            <a:r>
              <a:rPr lang="en-US" sz="1800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OBJECTIVE</a:t>
            </a:r>
            <a:r>
              <a:rPr lang="en-US" sz="1800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QUESTIONS</a:t>
            </a:r>
            <a:r>
              <a:rPr lang="en-US" sz="1800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WITH</a:t>
            </a:r>
            <a:r>
              <a:rPr lang="en-US" sz="1800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KEY</a:t>
            </a:r>
            <a:r>
              <a:rPr lang="en-US" sz="1800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spc="-10" dirty="0">
                <a:solidFill>
                  <a:srgbClr val="03126A"/>
                </a:solidFill>
                <a:latin typeface="Calibri"/>
                <a:cs typeface="Calibri"/>
              </a:rPr>
              <a:t>METRICS </a:t>
            </a:r>
            <a:r>
              <a:rPr lang="en-US" sz="1800" dirty="0">
                <a:solidFill>
                  <a:srgbClr val="03126A"/>
                </a:solidFill>
                <a:latin typeface="Calibri"/>
                <a:cs typeface="Calibri"/>
              </a:rPr>
              <a:t>AND</a:t>
            </a:r>
            <a:r>
              <a:rPr lang="en-US" sz="1800" spc="-2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z="1800" spc="-10" dirty="0">
                <a:solidFill>
                  <a:srgbClr val="03126A"/>
                </a:solidFill>
                <a:latin typeface="Calibri"/>
                <a:cs typeface="Calibri"/>
              </a:rPr>
              <a:t>VISUALIZATIONS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354965" algn="l"/>
              </a:tabLst>
            </a:pPr>
            <a:r>
              <a:rPr lang="en-IN" sz="1800" dirty="0">
                <a:solidFill>
                  <a:srgbClr val="03126A"/>
                </a:solidFill>
                <a:latin typeface="Calibri"/>
                <a:cs typeface="Calibri"/>
              </a:rPr>
              <a:t>SUBJECTIVE</a:t>
            </a:r>
            <a:r>
              <a:rPr lang="en-IN" sz="1800" spc="-8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z="1800" dirty="0">
                <a:solidFill>
                  <a:srgbClr val="03126A"/>
                </a:solidFill>
                <a:latin typeface="Calibri"/>
                <a:cs typeface="Calibri"/>
              </a:rPr>
              <a:t>QUESTION</a:t>
            </a:r>
            <a:r>
              <a:rPr lang="en-IN" sz="1800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z="1800" dirty="0">
                <a:solidFill>
                  <a:srgbClr val="03126A"/>
                </a:solidFill>
                <a:latin typeface="Calibri"/>
                <a:cs typeface="Calibri"/>
              </a:rPr>
              <a:t>FOR</a:t>
            </a:r>
            <a:r>
              <a:rPr lang="en-IN" sz="1800" spc="-7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z="1800" spc="-10" dirty="0">
                <a:solidFill>
                  <a:srgbClr val="03126A"/>
                </a:solidFill>
                <a:latin typeface="Calibri"/>
                <a:cs typeface="Calibri"/>
              </a:rPr>
              <a:t>INSIGHTS</a:t>
            </a:r>
            <a:endParaRPr lang="en-IN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1190435"/>
            <a:ext cx="5038344" cy="1009840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438" y="2085975"/>
            <a:ext cx="6000750" cy="3257550"/>
          </a:xfrm>
        </p:spPr>
        <p:txBody>
          <a:bodyPr/>
          <a:lstStyle/>
          <a:p>
            <a:pPr marL="340614" indent="-285750">
              <a:buFont typeface="Wingdings" panose="05000000000000000000" pitchFamily="2" charset="2"/>
              <a:buChar char="v"/>
            </a:pP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AstroSage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is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one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of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most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authentic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astrology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destinations</a:t>
            </a:r>
            <a:r>
              <a:rPr lang="en-US" spc="-2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for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not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only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those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who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25" dirty="0">
                <a:solidFill>
                  <a:srgbClr val="03126A"/>
                </a:solidFill>
                <a:latin typeface="Calibri"/>
                <a:cs typeface="Calibri"/>
              </a:rPr>
              <a:t>are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seeking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astrological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assistance,</a:t>
            </a:r>
            <a:r>
              <a:rPr lang="en-US" spc="-1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but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also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for</a:t>
            </a:r>
            <a:r>
              <a:rPr lang="en-US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high-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level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astrological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research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and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development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on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wide</a:t>
            </a:r>
            <a:r>
              <a:rPr lang="en-US" spc="-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scale</a:t>
            </a:r>
          </a:p>
          <a:p>
            <a:pPr marL="340614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AstroSage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has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democratized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jyotish</a:t>
            </a:r>
            <a:r>
              <a:rPr lang="en-US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by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introducing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which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will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provide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high-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level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astrological research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and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development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on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wide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scale</a:t>
            </a:r>
            <a:endParaRPr lang="en-US" dirty="0">
              <a:latin typeface="Calibri"/>
              <a:cs typeface="Calibri"/>
            </a:endParaRPr>
          </a:p>
          <a:p>
            <a:pPr marL="340614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Agents</a:t>
            </a:r>
            <a:r>
              <a:rPr lang="en-US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will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connect</a:t>
            </a:r>
            <a:r>
              <a:rPr lang="en-US" spc="-6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with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users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to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provide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solution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for</a:t>
            </a:r>
            <a:r>
              <a:rPr lang="en-US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users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based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on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their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horoscope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and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zodiac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signs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by</a:t>
            </a:r>
            <a:r>
              <a:rPr lang="en-US" spc="-5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guiding</a:t>
            </a:r>
            <a:r>
              <a:rPr lang="en-US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them</a:t>
            </a:r>
            <a:r>
              <a:rPr lang="en-US" spc="-3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what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should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be</a:t>
            </a:r>
            <a:r>
              <a:rPr lang="en-US" spc="-4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done</a:t>
            </a:r>
            <a:r>
              <a:rPr lang="en-US" spc="-5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from</a:t>
            </a:r>
            <a:r>
              <a:rPr lang="en-US" spc="-3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users</a:t>
            </a:r>
            <a:r>
              <a:rPr lang="en-US" spc="-2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side</a:t>
            </a:r>
            <a:r>
              <a:rPr lang="en-US" spc="-2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3126A"/>
                </a:solidFill>
                <a:latin typeface="Calibri"/>
                <a:cs typeface="Calibri"/>
              </a:rPr>
              <a:t>for</a:t>
            </a:r>
            <a:r>
              <a:rPr lang="en-US" spc="-4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US" spc="-20" dirty="0">
                <a:solidFill>
                  <a:srgbClr val="03126A"/>
                </a:solidFill>
                <a:latin typeface="Calibri"/>
                <a:cs typeface="Calibri"/>
              </a:rPr>
              <a:t>good </a:t>
            </a:r>
            <a:r>
              <a:rPr lang="en-US" spc="-10" dirty="0">
                <a:solidFill>
                  <a:srgbClr val="03126A"/>
                </a:solidFill>
                <a:latin typeface="Calibri"/>
                <a:cs typeface="Calibri"/>
              </a:rPr>
              <a:t>cause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4" name="Picture 6" descr="138,530 Astrology Stock Photos - Free &amp; Royalty-Free Stock ...">
            <a:extLst>
              <a:ext uri="{FF2B5EF4-FFF2-40B4-BE49-F238E27FC236}">
                <a16:creationId xmlns:a16="http://schemas.microsoft.com/office/drawing/2014/main" id="{E65E484D-3FA6-F42A-8A30-C635B5E6059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7" r="270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3126A"/>
                </a:solidFill>
                <a:latin typeface="Calibri"/>
                <a:cs typeface="Calibri"/>
              </a:rPr>
              <a:t>PROBLEM</a:t>
            </a:r>
            <a:r>
              <a:rPr lang="en-IN" spc="-60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pc="-10" dirty="0">
                <a:solidFill>
                  <a:srgbClr val="03126A"/>
                </a:solidFill>
                <a:latin typeface="Calibri"/>
                <a:cs typeface="Calibri"/>
              </a:rPr>
              <a:t>STATEMENT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DFFD4-2498-8FBA-ECA2-6C6C0DB0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AstroSage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en-US" sz="3000" spc="-5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received</a:t>
            </a:r>
            <a:r>
              <a:rPr lang="en-US" sz="3000" spc="-1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000" spc="-4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crore</a:t>
            </a:r>
            <a:r>
              <a:rPr lang="en-US" sz="3000" spc="-3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investment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aims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000" spc="-5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operations.</a:t>
            </a:r>
            <a:r>
              <a:rPr lang="en-US" sz="3000" spc="-3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25" dirty="0"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3000" spc="-5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3000" spc="-3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000" spc="-5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en-US" sz="3000" spc="-3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allocate</a:t>
            </a:r>
            <a:r>
              <a:rPr lang="en-US" sz="3000" spc="-5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investment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maximize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operational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10" dirty="0">
                <a:ea typeface="Calibri" panose="020F0502020204030204" pitchFamily="34" charset="0"/>
                <a:cs typeface="Calibri" panose="020F0502020204030204" pitchFamily="34" charset="0"/>
              </a:rPr>
              <a:t>efficiency,</a:t>
            </a:r>
            <a:r>
              <a:rPr lang="en-US" sz="3000" spc="-2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10" dirty="0">
                <a:ea typeface="Calibri" panose="020F0502020204030204" pitchFamily="34" charset="0"/>
                <a:cs typeface="Calibri" panose="020F0502020204030204" pitchFamily="34" charset="0"/>
              </a:rPr>
              <a:t>customer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satisfaction,</a:t>
            </a:r>
            <a:r>
              <a:rPr lang="en-US" sz="3000" spc="-7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3000" spc="-5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10" dirty="0">
                <a:ea typeface="Calibri" panose="020F0502020204030204" pitchFamily="34" charset="0"/>
                <a:cs typeface="Calibri" panose="020F0502020204030204" pitchFamily="34" charset="0"/>
              </a:rPr>
              <a:t>profitability.</a:t>
            </a:r>
            <a:r>
              <a:rPr lang="en-US" sz="3000" spc="-4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sz="3000" spc="-5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sz="3000" spc="-4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historical</a:t>
            </a:r>
            <a:r>
              <a:rPr lang="en-US" sz="3000" spc="-5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en-US" sz="3000" spc="-4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data,</a:t>
            </a:r>
            <a:r>
              <a:rPr lang="en-US" sz="3000" spc="-6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metrics,</a:t>
            </a:r>
            <a:r>
              <a:rPr lang="en-US" sz="3000" spc="-3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25" dirty="0"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trends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en-US" sz="3000" spc="-6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a typeface="Calibri" panose="020F0502020204030204" pitchFamily="34" charset="0"/>
                <a:cs typeface="Calibri" panose="020F0502020204030204" pitchFamily="34" charset="0"/>
              </a:rPr>
              <a:t>informed</a:t>
            </a:r>
            <a:r>
              <a:rPr lang="en-US" sz="3000" spc="-45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-10" dirty="0">
                <a:ea typeface="Calibri" panose="020F0502020204030204" pitchFamily="34" charset="0"/>
                <a:cs typeface="Calibri" panose="020F0502020204030204" pitchFamily="34" charset="0"/>
              </a:rPr>
              <a:t>decisions</a:t>
            </a:r>
            <a:r>
              <a:rPr lang="en-US" sz="3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spcBef>
                <a:spcPts val="755"/>
              </a:spcBef>
              <a:tabLst>
                <a:tab pos="354965" algn="l"/>
              </a:tabLst>
            </a:pPr>
            <a:r>
              <a:rPr lang="en-IN" spc="-100" dirty="0">
                <a:solidFill>
                  <a:srgbClr val="03126A"/>
                </a:solidFill>
                <a:latin typeface="Calibri"/>
                <a:cs typeface="Calibri"/>
              </a:rPr>
              <a:t>DATA</a:t>
            </a:r>
            <a:r>
              <a:rPr lang="en-IN" spc="1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pc="-10" dirty="0">
                <a:solidFill>
                  <a:srgbClr val="03126A"/>
                </a:solidFill>
                <a:latin typeface="Calibri"/>
                <a:cs typeface="Calibri"/>
              </a:rPr>
              <a:t>DESCRIPTION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169FC1-FCE0-AC84-46FD-9E9DDE15E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8" y="2014538"/>
            <a:ext cx="11074400" cy="433139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E585E-12B4-0F21-2A78-AF1998382995}"/>
              </a:ext>
            </a:extLst>
          </p:cNvPr>
          <p:cNvSpPr txBox="1"/>
          <p:nvPr/>
        </p:nvSpPr>
        <p:spPr>
          <a:xfrm>
            <a:off x="426839" y="1582016"/>
            <a:ext cx="4845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AstroSage Dataset consists of these columns: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EA0E-DF62-202E-6C4B-269FF510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912" y="70866"/>
            <a:ext cx="9912096" cy="1014984"/>
          </a:xfrm>
        </p:spPr>
        <p:txBody>
          <a:bodyPr/>
          <a:lstStyle/>
          <a:p>
            <a:r>
              <a:rPr lang="en-IN" spc="-100" dirty="0">
                <a:solidFill>
                  <a:srgbClr val="03126A"/>
                </a:solidFill>
                <a:latin typeface="Calibri"/>
                <a:cs typeface="Calibri"/>
              </a:rPr>
              <a:t>DATA</a:t>
            </a:r>
            <a:r>
              <a:rPr lang="en-IN" spc="15" dirty="0">
                <a:solidFill>
                  <a:srgbClr val="03126A"/>
                </a:solidFill>
                <a:latin typeface="Calibri"/>
                <a:cs typeface="Calibri"/>
              </a:rPr>
              <a:t> </a:t>
            </a:r>
            <a:r>
              <a:rPr lang="en-IN" spc="-10" dirty="0">
                <a:solidFill>
                  <a:srgbClr val="03126A"/>
                </a:solidFill>
                <a:latin typeface="Calibri"/>
                <a:cs typeface="Calibri"/>
              </a:rPr>
              <a:t>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C6456-DB94-DE44-4BDE-78BDDBE3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085850"/>
            <a:ext cx="5466112" cy="5429249"/>
          </a:xfrm>
        </p:spPr>
        <p:txBody>
          <a:bodyPr/>
          <a:lstStyle/>
          <a:p>
            <a:pPr lvl="0"/>
            <a:r>
              <a:rPr lang="en-IN" sz="1200" b="1" dirty="0"/>
              <a:t>_id:</a:t>
            </a:r>
            <a:r>
              <a:rPr lang="en-IN" sz="1200" dirty="0"/>
              <a:t> Unique identifier for each record.</a:t>
            </a:r>
          </a:p>
          <a:p>
            <a:pPr lvl="0"/>
            <a:r>
              <a:rPr lang="en-IN" sz="1200" b="1" dirty="0"/>
              <a:t>user:</a:t>
            </a:r>
            <a:r>
              <a:rPr lang="en-IN" sz="1200" dirty="0"/>
              <a:t> User ID associated with the record.</a:t>
            </a:r>
          </a:p>
          <a:p>
            <a:pPr lvl="0"/>
            <a:r>
              <a:rPr lang="en-IN" sz="1200" b="1" dirty="0"/>
              <a:t>chat Status:</a:t>
            </a:r>
            <a:r>
              <a:rPr lang="en-IN" sz="1200" dirty="0"/>
              <a:t> Status of the chat (ex. Completed, incomplete, failed, pending, started)</a:t>
            </a:r>
          </a:p>
          <a:p>
            <a:pPr lvl="0"/>
            <a:r>
              <a:rPr lang="en-IN" sz="1200" b="1" dirty="0"/>
              <a:t>guru:</a:t>
            </a:r>
            <a:r>
              <a:rPr lang="en-IN" sz="1200" dirty="0"/>
              <a:t> Profile ID of guru</a:t>
            </a:r>
          </a:p>
          <a:p>
            <a:pPr lvl="0"/>
            <a:r>
              <a:rPr lang="en-IN" sz="1200" b="1" dirty="0"/>
              <a:t>guruName:</a:t>
            </a:r>
            <a:r>
              <a:rPr lang="en-IN" sz="1200" dirty="0"/>
              <a:t> Name of the guru</a:t>
            </a:r>
          </a:p>
          <a:p>
            <a:pPr lvl="0"/>
            <a:r>
              <a:rPr lang="en-IN" sz="1200" b="1" dirty="0"/>
              <a:t>gid:</a:t>
            </a:r>
            <a:r>
              <a:rPr lang="en-IN" sz="1200" dirty="0"/>
              <a:t> Unique guru ID.</a:t>
            </a:r>
          </a:p>
          <a:p>
            <a:pPr lvl="0"/>
            <a:r>
              <a:rPr lang="en-IN" sz="1200" b="1" dirty="0"/>
              <a:t>uid:</a:t>
            </a:r>
            <a:r>
              <a:rPr lang="en-IN" sz="1200" dirty="0"/>
              <a:t> Unique user ID.</a:t>
            </a:r>
          </a:p>
          <a:p>
            <a:pPr lvl="0"/>
            <a:r>
              <a:rPr lang="en-IN" sz="1200" b="1" dirty="0"/>
              <a:t>consultation Type:</a:t>
            </a:r>
            <a:r>
              <a:rPr lang="en-IN" sz="1200" dirty="0"/>
              <a:t> Type of consultation (ex. Call, Chat, Live Public calls, Complimentary).</a:t>
            </a:r>
          </a:p>
          <a:p>
            <a:pPr lvl="0"/>
            <a:r>
              <a:rPr lang="en-IN" sz="1200" b="1" dirty="0"/>
              <a:t>website:</a:t>
            </a:r>
            <a:r>
              <a:rPr lang="en-IN" sz="1200" dirty="0"/>
              <a:t> Source of the contact or consultation (ex. App, </a:t>
            </a:r>
            <a:r>
              <a:rPr lang="en-IN" sz="1200" dirty="0" err="1"/>
              <a:t>gurucool</a:t>
            </a:r>
            <a:r>
              <a:rPr lang="en-IN" sz="1200" dirty="0"/>
              <a:t> website).</a:t>
            </a:r>
          </a:p>
          <a:p>
            <a:pPr lvl="0"/>
            <a:r>
              <a:rPr lang="en-IN" sz="1200" b="1" dirty="0"/>
              <a:t>Refund Status:</a:t>
            </a:r>
            <a:r>
              <a:rPr lang="en-IN" sz="1200" dirty="0"/>
              <a:t> Indicates if the session is refundable or not (ex. Refunded, no-refund, Processing).</a:t>
            </a:r>
          </a:p>
          <a:p>
            <a:pPr lvl="0"/>
            <a:r>
              <a:rPr lang="en-IN" sz="1200" b="1" dirty="0"/>
              <a:t>is WhiteList User:</a:t>
            </a:r>
            <a:r>
              <a:rPr lang="en-IN" sz="1200" dirty="0"/>
              <a:t> Boolean indication of the user is whitelisted.</a:t>
            </a:r>
          </a:p>
          <a:p>
            <a:pPr lvl="0"/>
            <a:r>
              <a:rPr lang="en-IN" sz="1200" b="1" dirty="0"/>
              <a:t>chat Seconds:</a:t>
            </a:r>
            <a:r>
              <a:rPr lang="en-IN" sz="1200" dirty="0"/>
              <a:t> Duration of the chat in seconds.</a:t>
            </a:r>
          </a:p>
          <a:p>
            <a:pPr lvl="0"/>
            <a:r>
              <a:rPr lang="en-IN" sz="1200" b="1" dirty="0"/>
              <a:t>queue:</a:t>
            </a:r>
            <a:r>
              <a:rPr lang="en-IN" sz="1200" dirty="0"/>
              <a:t> Boolean indication if the session was queued.</a:t>
            </a:r>
          </a:p>
          <a:p>
            <a:pPr lvl="0"/>
            <a:r>
              <a:rPr lang="en-IN" sz="1200" b="1" dirty="0"/>
              <a:t>FreeCall:</a:t>
            </a:r>
            <a:r>
              <a:rPr lang="en-IN" sz="1200" dirty="0"/>
              <a:t> Indicating that whether the call service was free or paid.</a:t>
            </a:r>
          </a:p>
          <a:p>
            <a:pPr lvl="0"/>
            <a:r>
              <a:rPr lang="en-IN" sz="1200" b="1" dirty="0"/>
              <a:t>Free Chat</a:t>
            </a:r>
            <a:r>
              <a:rPr lang="en-IN" sz="1200" dirty="0"/>
              <a:t>: Indicating that whether the chat service was free or paid.</a:t>
            </a:r>
          </a:p>
          <a:p>
            <a:pPr lvl="0"/>
            <a:r>
              <a:rPr lang="en-IN" sz="1200" b="1" dirty="0"/>
              <a:t>Created AT:</a:t>
            </a:r>
            <a:r>
              <a:rPr lang="en-IN" sz="1200" dirty="0"/>
              <a:t> Status of creation date and time.</a:t>
            </a:r>
          </a:p>
          <a:p>
            <a:pPr lvl="0"/>
            <a:r>
              <a:rPr lang="en-IN" sz="1200" b="1" dirty="0"/>
              <a:t>updatedAt:</a:t>
            </a:r>
            <a:r>
              <a:rPr lang="en-IN" sz="1200" dirty="0"/>
              <a:t> Status of update date and time.</a:t>
            </a:r>
          </a:p>
          <a:p>
            <a:pPr lvl="0"/>
            <a:r>
              <a:rPr lang="en-IN" sz="1200" b="1" dirty="0"/>
              <a:t>v: </a:t>
            </a:r>
            <a:r>
              <a:rPr lang="en-IN" sz="1200" dirty="0"/>
              <a:t>Review Version key.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DB34-F322-D439-D219-954F9632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ED98B-0374-AF53-1C22-A62B1097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F078EB-1497-C6B0-86C7-C6CBBB4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ED590-8C3E-1954-846F-C8D87D4C0E22}"/>
              </a:ext>
            </a:extLst>
          </p:cNvPr>
          <p:cNvSpPr txBox="1"/>
          <p:nvPr/>
        </p:nvSpPr>
        <p:spPr>
          <a:xfrm>
            <a:off x="6167176" y="1085850"/>
            <a:ext cx="5720025" cy="5924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statementEntryId: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Identifier for the statement entry.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chatStartTime: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Start time of the chat.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chatEndTime: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End time of the chat.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timeDuration: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Duration of the chat session.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callChannel: 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Channel used for the call.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callIvrType: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VR type used for the call.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callStatus: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Status of the call.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CallSid: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Unique identifier for the call session.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amount: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Amount charged for the session.</a:t>
            </a:r>
          </a:p>
          <a:p>
            <a:pPr marL="342900" lvl="0" indent="-342900" algn="just">
              <a:lnSpc>
                <a:spcPct val="107000"/>
              </a:lnSpc>
              <a:spcBef>
                <a:spcPts val="33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astrologerCallStatus: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Status of the astrologer for the call.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astrologerOnCallDuration: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Call duration of the astrologer.</a:t>
            </a:r>
          </a:p>
          <a:p>
            <a:pPr marL="342900" marR="1574165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astrologersEarnings: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Earnings of the astrologer from the session.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netAmount: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Net amount after deductions.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region: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Region of the user.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userCallStatus: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Status of the user's call.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userOnCallDuration: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Duration of the user's call.</a:t>
            </a:r>
          </a:p>
          <a:p>
            <a:pPr marL="342900" lvl="0" indent="-342900" algn="just">
              <a:lnSpc>
                <a:spcPct val="107000"/>
              </a:lnSpc>
              <a:spcBef>
                <a:spcPts val="5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lang="en-IN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rating:</a:t>
            </a:r>
            <a:r>
              <a: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Rating based on the session from the User</a:t>
            </a:r>
          </a:p>
          <a:p>
            <a:pPr>
              <a:buNone/>
            </a:pPr>
            <a:b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560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263E-7EAC-C9D7-80FE-41B4489C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95" dirty="0">
                <a:solidFill>
                  <a:srgbClr val="03126A"/>
                </a:solidFill>
                <a:latin typeface="Calibri"/>
                <a:cs typeface="Calibri"/>
              </a:rPr>
              <a:t>DATA</a:t>
            </a:r>
            <a:r>
              <a:rPr lang="en-IN" spc="-10" dirty="0">
                <a:solidFill>
                  <a:srgbClr val="03126A"/>
                </a:solidFill>
                <a:latin typeface="Calibri"/>
                <a:cs typeface="Calibri"/>
              </a:rPr>
              <a:t> CLEANING</a:t>
            </a:r>
            <a:br>
              <a:rPr lang="en-IN" dirty="0">
                <a:latin typeface="Calibri"/>
                <a:cs typeface="Calibri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96FB4-69FC-DF93-C9C0-4B976E6E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74756"/>
            <a:ext cx="11000232" cy="416052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15"/>
              </a:spcBef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1</a:t>
            </a:r>
            <a:r>
              <a:rPr lang="en-US" sz="1600" b="1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Acquire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&amp;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Understand</a:t>
            </a:r>
            <a:endParaRPr lang="en-US" sz="1600" dirty="0">
              <a:cs typeface="Calibri"/>
            </a:endParaRPr>
          </a:p>
          <a:p>
            <a:pPr marL="0" marR="5080" indent="0">
              <a:lnSpc>
                <a:spcPct val="80000"/>
              </a:lnSpc>
              <a:spcBef>
                <a:spcPts val="994"/>
              </a:spcBef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2</a:t>
            </a:r>
            <a:r>
              <a:rPr lang="en-US" sz="1600" b="1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Clean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by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modifying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and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fill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blank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values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by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using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aggregate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excel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functions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and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formatting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based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on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attributes</a:t>
            </a:r>
            <a:endParaRPr lang="en-US" sz="1600" dirty="0">
              <a:cs typeface="Calibri"/>
            </a:endParaRPr>
          </a:p>
          <a:p>
            <a:pPr marL="0" marR="85725" indent="0">
              <a:lnSpc>
                <a:spcPts val="1920"/>
              </a:lnSpc>
              <a:spcBef>
                <a:spcPts val="990"/>
              </a:spcBef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3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Transform</a:t>
            </a:r>
            <a:r>
              <a:rPr lang="en-US" sz="16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by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using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necessary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excel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formulas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to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aggregate</a:t>
            </a:r>
            <a:r>
              <a:rPr lang="en-US" sz="16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values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for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fields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that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needs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to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be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considered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(Text,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Sum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if,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Count</a:t>
            </a:r>
            <a:r>
              <a:rPr lang="en-US" sz="1600" spc="-7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if,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average,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Left,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Date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&amp;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Time,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Pivot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Table,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Charts,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filters,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Slicers)</a:t>
            </a:r>
            <a:endParaRPr lang="en-US" sz="1600" dirty="0">
              <a:cs typeface="Calibri"/>
            </a:endParaRPr>
          </a:p>
          <a:p>
            <a:pPr marL="0" marR="272415" indent="0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4</a:t>
            </a:r>
            <a:r>
              <a:rPr lang="en-US" sz="1600" b="1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After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transforming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prepare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dashboard</a:t>
            </a:r>
            <a:r>
              <a:rPr lang="en-US" sz="16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by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using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necessary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charts,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filters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&amp;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slicers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based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on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the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aggregated</a:t>
            </a:r>
            <a:r>
              <a:rPr lang="en-US" sz="1600" spc="-7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values</a:t>
            </a:r>
            <a:r>
              <a:rPr lang="en-US" sz="16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from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that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required</a:t>
            </a:r>
            <a:endParaRPr lang="en-US" sz="1600" dirty="0">
              <a:cs typeface="Calibri"/>
            </a:endParaRPr>
          </a:p>
          <a:p>
            <a:pPr marL="0" marR="184785" indent="0">
              <a:lnSpc>
                <a:spcPts val="1920"/>
              </a:lnSpc>
              <a:spcBef>
                <a:spcPts val="994"/>
              </a:spcBef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5</a:t>
            </a:r>
            <a:r>
              <a:rPr lang="en-US" sz="1600" b="1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Provide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insights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from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values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from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transformation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and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dashboard</a:t>
            </a:r>
            <a:r>
              <a:rPr lang="en-US" sz="16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and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callout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necessary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fields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which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ever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needs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to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considered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for</a:t>
            </a:r>
            <a:r>
              <a:rPr lang="en-US" sz="16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objective</a:t>
            </a:r>
            <a:endParaRPr lang="en-US" sz="1600" dirty="0">
              <a:cs typeface="Calibri"/>
            </a:endParaRPr>
          </a:p>
          <a:p>
            <a:pPr marL="0" marR="972819" indent="0">
              <a:lnSpc>
                <a:spcPct val="80000"/>
              </a:lnSpc>
              <a:spcBef>
                <a:spcPts val="1030"/>
              </a:spcBef>
              <a:buNone/>
            </a:pPr>
            <a:r>
              <a:rPr lang="en-US" sz="1600" b="1" dirty="0">
                <a:solidFill>
                  <a:srgbClr val="03126A"/>
                </a:solidFill>
                <a:cs typeface="Calibri"/>
              </a:rPr>
              <a:t>Step</a:t>
            </a:r>
            <a:r>
              <a:rPr lang="en-US" sz="1600" b="1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b="1" dirty="0">
                <a:solidFill>
                  <a:srgbClr val="03126A"/>
                </a:solidFill>
                <a:cs typeface="Calibri"/>
              </a:rPr>
              <a:t>6</a:t>
            </a:r>
            <a:r>
              <a:rPr lang="en-US" sz="1600" b="1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: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Improvements/Suggestions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will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be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provided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on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data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considering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insights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which</a:t>
            </a:r>
            <a:r>
              <a:rPr lang="en-US" sz="1600" spc="-4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20" dirty="0">
                <a:solidFill>
                  <a:srgbClr val="03126A"/>
                </a:solidFill>
                <a:cs typeface="Calibri"/>
              </a:rPr>
              <a:t>will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eventually</a:t>
            </a:r>
            <a:r>
              <a:rPr lang="en-US" sz="1600" spc="-2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help</a:t>
            </a:r>
            <a:r>
              <a:rPr lang="en-US" sz="16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the</a:t>
            </a:r>
            <a:r>
              <a:rPr lang="en-US" sz="1600" spc="-3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organization</a:t>
            </a:r>
            <a:r>
              <a:rPr lang="en-US" sz="16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to</a:t>
            </a:r>
            <a:r>
              <a:rPr lang="en-US" sz="1600" spc="-3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dirty="0">
                <a:solidFill>
                  <a:srgbClr val="03126A"/>
                </a:solidFill>
                <a:cs typeface="Calibri"/>
              </a:rPr>
              <a:t>grow</a:t>
            </a:r>
            <a:r>
              <a:rPr lang="en-US" sz="16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1600" spc="-10" dirty="0">
                <a:solidFill>
                  <a:srgbClr val="03126A"/>
                </a:solidFill>
                <a:cs typeface="Calibri"/>
              </a:rPr>
              <a:t>gradually</a:t>
            </a:r>
            <a:endParaRPr lang="en-US" sz="1600" dirty="0">
              <a:cs typeface="Calibri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248A6-9CCB-2DB7-0047-26E3B0DF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75A5C-3477-7324-5DFF-678172C5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416C44-2BA2-BBC9-4192-408EAEE1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36694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2064"/>
            <a:ext cx="10594848" cy="1014984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IN" spc="-1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IN" spc="-1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Indicator</a:t>
            </a:r>
            <a:r>
              <a:rPr lang="en-IN" spc="-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(KPI)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TOTAL USERS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28027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TOTAL ASTROGURU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           131  </a:t>
            </a:r>
            <a:r>
              <a:rPr lang="en-US" dirty="0"/>
              <a:t>(Agents)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TOTAL REVENUE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1270"/>
            <a:r>
              <a:rPr lang="en-IN" b="1" spc="-10" dirty="0">
                <a:latin typeface="Calibri"/>
                <a:cs typeface="Calibri"/>
              </a:rPr>
              <a:t>213987.31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TOTAL EARNINGS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b="1" spc="-10" dirty="0">
                <a:latin typeface="Calibri"/>
                <a:cs typeface="Calibri"/>
              </a:rPr>
              <a:t>99147.57</a:t>
            </a:r>
            <a:endParaRPr lang="en-IN" dirty="0">
              <a:latin typeface="Calibri"/>
              <a:cs typeface="Calibri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18B11A5-C89A-3749-E598-4DE56D22BA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79" r="10579"/>
          <a:stretch>
            <a:fillRect/>
          </a:stretch>
        </p:blipFill>
        <p:spPr>
          <a:xfrm>
            <a:off x="579532" y="2193042"/>
            <a:ext cx="2487168" cy="210312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C2DBA4C-E4AD-0554-28D2-9D4FC6C5D0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7722" b="7722"/>
          <a:stretch>
            <a:fillRect/>
          </a:stretch>
        </p:blipFill>
        <p:spPr/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CA06CCE3-02BF-4CF8-1626-C538D86210B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10579" r="10579"/>
          <a:stretch>
            <a:fillRect/>
          </a:stretch>
        </p:blipFill>
        <p:spPr/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D54F46C5-9BF2-5520-8869-A888F3C395D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0574" r="10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834BB-79F2-E512-F0DE-56DBF654C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0F33C3-5050-91EE-E196-3C6E1967C35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3BA66F-7643-6B67-F734-57EB71ADF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 err="1"/>
              <a:t>Astrosage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91984-FDB4-898F-A9DE-7862622E8B2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6A12893-788E-3C59-9A9D-EDDBB61C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28" y="935833"/>
            <a:ext cx="6473952" cy="900112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IN" spc="-1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IN" spc="-1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Indicator:-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215-AA01-EAB4-83DC-9D3C466629B1}"/>
              </a:ext>
            </a:extLst>
          </p:cNvPr>
          <p:cNvSpPr txBox="1"/>
          <p:nvPr/>
        </p:nvSpPr>
        <p:spPr>
          <a:xfrm>
            <a:off x="1941314" y="1835945"/>
            <a:ext cx="4652367" cy="323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85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spc="-30" dirty="0">
                <a:solidFill>
                  <a:srgbClr val="03126A"/>
                </a:solidFill>
                <a:cs typeface="Calibri"/>
              </a:rPr>
              <a:t>Total</a:t>
            </a:r>
            <a:r>
              <a:rPr lang="en-US" sz="24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Users</a:t>
            </a:r>
            <a:r>
              <a:rPr lang="en-US" sz="2400" spc="-4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28027</a:t>
            </a:r>
            <a:r>
              <a:rPr lang="en-US" sz="2400" spc="-8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are</a:t>
            </a:r>
            <a:r>
              <a:rPr lang="en-US" sz="24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existing</a:t>
            </a:r>
            <a:endParaRPr lang="en-US" sz="24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90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spc="-30" dirty="0">
                <a:solidFill>
                  <a:srgbClr val="03126A"/>
                </a:solidFill>
                <a:cs typeface="Calibri"/>
              </a:rPr>
              <a:t>Total</a:t>
            </a:r>
            <a:r>
              <a:rPr lang="en-US" sz="2400" spc="-7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131</a:t>
            </a:r>
            <a:r>
              <a:rPr lang="en-US" sz="2400" spc="-7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Astro</a:t>
            </a:r>
            <a:r>
              <a:rPr lang="en-US" sz="24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Guru’s</a:t>
            </a:r>
            <a:r>
              <a:rPr lang="en-US" sz="2400" spc="-8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(Agents)</a:t>
            </a:r>
            <a:r>
              <a:rPr lang="en-US" sz="2400" spc="-7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are</a:t>
            </a:r>
            <a:r>
              <a:rPr lang="en-US" sz="24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working</a:t>
            </a:r>
            <a:endParaRPr lang="en-US" sz="24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75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spc="-35" dirty="0">
                <a:solidFill>
                  <a:srgbClr val="03126A"/>
                </a:solidFill>
                <a:cs typeface="Calibri"/>
              </a:rPr>
              <a:t>Total</a:t>
            </a:r>
            <a:r>
              <a:rPr lang="en-US" sz="2400" spc="-8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Revenue</a:t>
            </a:r>
            <a:r>
              <a:rPr lang="en-US" sz="2400" spc="-9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Generated</a:t>
            </a:r>
            <a:r>
              <a:rPr lang="en-US" sz="2400" spc="-7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from</a:t>
            </a:r>
            <a:r>
              <a:rPr lang="en-US" sz="2400" spc="-9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Users</a:t>
            </a:r>
            <a:endParaRPr lang="en-US" sz="24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80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spc="-30" dirty="0">
                <a:solidFill>
                  <a:srgbClr val="03126A"/>
                </a:solidFill>
                <a:cs typeface="Calibri"/>
              </a:rPr>
              <a:t>Total</a:t>
            </a:r>
            <a:r>
              <a:rPr lang="en-US" sz="24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Earnings</a:t>
            </a:r>
            <a:r>
              <a:rPr lang="en-US" sz="2400" spc="-7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of</a:t>
            </a:r>
            <a:r>
              <a:rPr lang="en-US" sz="2400" spc="-7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Astro</a:t>
            </a:r>
            <a:r>
              <a:rPr lang="en-US" sz="24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Guru’s</a:t>
            </a:r>
            <a:r>
              <a:rPr lang="en-US" sz="2400" spc="-7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from</a:t>
            </a:r>
            <a:r>
              <a:rPr lang="en-US" sz="24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Revenue</a:t>
            </a:r>
            <a:endParaRPr lang="en-US" sz="24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85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spc="-30" dirty="0">
                <a:solidFill>
                  <a:srgbClr val="03126A"/>
                </a:solidFill>
                <a:cs typeface="Calibri"/>
              </a:rPr>
              <a:t>Total</a:t>
            </a:r>
            <a:r>
              <a:rPr lang="en-US" sz="24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Operational</a:t>
            </a:r>
            <a:r>
              <a:rPr lang="en-US" sz="2400" spc="-5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20" dirty="0">
                <a:solidFill>
                  <a:srgbClr val="03126A"/>
                </a:solidFill>
                <a:cs typeface="Calibri"/>
              </a:rPr>
              <a:t>Cost</a:t>
            </a:r>
            <a:endParaRPr lang="en-US" sz="2400" dirty="0"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75"/>
              </a:spcBef>
              <a:buClr>
                <a:srgbClr val="000000"/>
              </a:buClr>
              <a:buSzPct val="65000"/>
              <a:buFont typeface="Arial"/>
              <a:buChar char="•"/>
              <a:tabLst>
                <a:tab pos="184150" algn="l"/>
              </a:tabLst>
            </a:pPr>
            <a:r>
              <a:rPr lang="en-US" sz="2400" dirty="0">
                <a:solidFill>
                  <a:srgbClr val="03126A"/>
                </a:solidFill>
                <a:cs typeface="Calibri"/>
              </a:rPr>
              <a:t>Overall</a:t>
            </a:r>
            <a:r>
              <a:rPr lang="en-US" sz="2400" spc="-5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Call</a:t>
            </a:r>
            <a:r>
              <a:rPr lang="en-US" sz="2400" spc="-60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dirty="0">
                <a:solidFill>
                  <a:srgbClr val="03126A"/>
                </a:solidFill>
                <a:cs typeface="Calibri"/>
              </a:rPr>
              <a:t>Option</a:t>
            </a:r>
            <a:r>
              <a:rPr lang="en-US" sz="2400" spc="-65" dirty="0">
                <a:solidFill>
                  <a:srgbClr val="03126A"/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rgbClr val="03126A"/>
                </a:solidFill>
                <a:cs typeface="Calibri"/>
              </a:rPr>
              <a:t>used%</a:t>
            </a:r>
            <a:endParaRPr lang="en-US" sz="2400" dirty="0">
              <a:cs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47A3AC-50B6-9666-122E-9249819C15E3}"/>
              </a:ext>
            </a:extLst>
          </p:cNvPr>
          <p:cNvSpPr/>
          <p:nvPr/>
        </p:nvSpPr>
        <p:spPr>
          <a:xfrm>
            <a:off x="8372475" y="1835945"/>
            <a:ext cx="1878211" cy="521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Operational cost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114840.74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A54038-059A-7C28-D1F9-040B7F333967}"/>
              </a:ext>
            </a:extLst>
          </p:cNvPr>
          <p:cNvSpPr/>
          <p:nvPr/>
        </p:nvSpPr>
        <p:spPr>
          <a:xfrm>
            <a:off x="8372473" y="4804221"/>
            <a:ext cx="1878211" cy="521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Single time users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814</a:t>
            </a:r>
            <a:r>
              <a:rPr lang="en-IN" dirty="0"/>
              <a:t>8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1D0120-6B7A-4C64-77B8-8E1303B085B9}"/>
              </a:ext>
            </a:extLst>
          </p:cNvPr>
          <p:cNvSpPr/>
          <p:nvPr/>
        </p:nvSpPr>
        <p:spPr>
          <a:xfrm>
            <a:off x="8372474" y="4043413"/>
            <a:ext cx="1878211" cy="521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Repeated users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18519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D69BED-7BC9-C905-C744-480645F0CD21}"/>
              </a:ext>
            </a:extLst>
          </p:cNvPr>
          <p:cNvSpPr/>
          <p:nvPr/>
        </p:nvSpPr>
        <p:spPr>
          <a:xfrm>
            <a:off x="8372475" y="2569991"/>
            <a:ext cx="1878211" cy="521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Overall call %</a:t>
            </a: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30.35%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D8BE85-3329-CBE8-0210-8C6710ACF44E}"/>
              </a:ext>
            </a:extLst>
          </p:cNvPr>
          <p:cNvSpPr/>
          <p:nvPr/>
        </p:nvSpPr>
        <p:spPr>
          <a:xfrm>
            <a:off x="8372475" y="3282605"/>
            <a:ext cx="1878211" cy="521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Overall repeated calls   58 %</a:t>
            </a:r>
          </a:p>
        </p:txBody>
      </p:sp>
    </p:spTree>
    <p:extLst>
      <p:ext uri="{BB962C8B-B14F-4D97-AF65-F5344CB8AC3E}">
        <p14:creationId xmlns:p14="http://schemas.microsoft.com/office/powerpoint/2010/main" val="250697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 geometry</Template>
  <TotalTime>606</TotalTime>
  <Words>1573</Words>
  <Application>Microsoft Office PowerPoint</Application>
  <PresentationFormat>Widescreen</PresentationFormat>
  <Paragraphs>188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Century Gothic</vt:lpstr>
      <vt:lpstr>DM Sans Medium</vt:lpstr>
      <vt:lpstr>Karla</vt:lpstr>
      <vt:lpstr>Symbol</vt:lpstr>
      <vt:lpstr>Univers Condensed Light</vt:lpstr>
      <vt:lpstr>Wingdings</vt:lpstr>
      <vt:lpstr>Office Theme</vt:lpstr>
      <vt:lpstr>AstroSage Analysis</vt:lpstr>
      <vt:lpstr>Agenda</vt:lpstr>
      <vt:lpstr>Introduction </vt:lpstr>
      <vt:lpstr>PROBLEM STATEMENT</vt:lpstr>
      <vt:lpstr>DATA DESCRIPTION</vt:lpstr>
      <vt:lpstr>DATA DESCRIPTION</vt:lpstr>
      <vt:lpstr>DATA CLEANING </vt:lpstr>
      <vt:lpstr>Key Performance Indicator (KPI)</vt:lpstr>
      <vt:lpstr>Key Performance Indicator:-</vt:lpstr>
      <vt:lpstr>Analysis of calls on each day</vt:lpstr>
      <vt:lpstr>Rating Analysis based on Users Satisfaction for Sessions</vt:lpstr>
      <vt:lpstr>Call Distribution across the Each hour on all days</vt:lpstr>
      <vt:lpstr>Status of the ChatType</vt:lpstr>
      <vt:lpstr>Consultation distributions across all the options available for the Users:</vt:lpstr>
      <vt:lpstr>PowerPoint Presentation</vt:lpstr>
      <vt:lpstr>Areas of focus​</vt:lpstr>
      <vt:lpstr>Improvements / Suggestions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Naveen_kumar_ 23738291</dc:creator>
  <cp:lastModifiedBy>Naveen_kumar_ 23738291</cp:lastModifiedBy>
  <cp:revision>26</cp:revision>
  <dcterms:created xsi:type="dcterms:W3CDTF">2025-08-15T23:58:06Z</dcterms:created>
  <dcterms:modified xsi:type="dcterms:W3CDTF">2025-08-16T10:04:26Z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